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42"/>
  </p:notesMasterIdLst>
  <p:handoutMasterIdLst>
    <p:handoutMasterId r:id="rId43"/>
  </p:handoutMasterIdLst>
  <p:sldIdLst>
    <p:sldId id="290" r:id="rId2"/>
    <p:sldId id="332" r:id="rId3"/>
    <p:sldId id="308" r:id="rId4"/>
    <p:sldId id="331" r:id="rId5"/>
    <p:sldId id="311" r:id="rId6"/>
    <p:sldId id="292" r:id="rId7"/>
    <p:sldId id="305" r:id="rId8"/>
    <p:sldId id="277" r:id="rId9"/>
    <p:sldId id="310" r:id="rId10"/>
    <p:sldId id="278" r:id="rId11"/>
    <p:sldId id="293" r:id="rId12"/>
    <p:sldId id="268" r:id="rId13"/>
    <p:sldId id="321" r:id="rId14"/>
    <p:sldId id="276" r:id="rId15"/>
    <p:sldId id="269" r:id="rId16"/>
    <p:sldId id="275" r:id="rId17"/>
    <p:sldId id="285" r:id="rId18"/>
    <p:sldId id="270" r:id="rId19"/>
    <p:sldId id="324" r:id="rId20"/>
    <p:sldId id="325" r:id="rId21"/>
    <p:sldId id="326" r:id="rId22"/>
    <p:sldId id="327" r:id="rId23"/>
    <p:sldId id="333" r:id="rId24"/>
    <p:sldId id="323" r:id="rId25"/>
    <p:sldId id="263" r:id="rId26"/>
    <p:sldId id="286" r:id="rId27"/>
    <p:sldId id="306" r:id="rId28"/>
    <p:sldId id="259" r:id="rId29"/>
    <p:sldId id="314" r:id="rId30"/>
    <p:sldId id="264" r:id="rId31"/>
    <p:sldId id="315" r:id="rId32"/>
    <p:sldId id="265" r:id="rId33"/>
    <p:sldId id="281" r:id="rId34"/>
    <p:sldId id="266" r:id="rId35"/>
    <p:sldId id="328" r:id="rId36"/>
    <p:sldId id="317" r:id="rId37"/>
    <p:sldId id="329" r:id="rId38"/>
    <p:sldId id="330" r:id="rId39"/>
    <p:sldId id="322" r:id="rId40"/>
    <p:sldId id="312" r:id="rId41"/>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Diddams" initials="mdd" lastIdx="3" clrIdx="0"/>
  <p:cmAuthor id="1" name="NewProfile" initials="RB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984" autoAdjust="0"/>
    <p:restoredTop sz="94660" autoAdjust="0"/>
  </p:normalViewPr>
  <p:slideViewPr>
    <p:cSldViewPr>
      <p:cViewPr varScale="1">
        <p:scale>
          <a:sx n="87" d="100"/>
          <a:sy n="87" d="100"/>
        </p:scale>
        <p:origin x="138" y="46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59" d="100"/>
        <a:sy n="59" d="100"/>
      </p:scale>
      <p:origin x="0" y="-36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2120"/>
          </a:xfrm>
          <a:prstGeom prst="rect">
            <a:avLst/>
          </a:prstGeom>
        </p:spPr>
        <p:txBody>
          <a:bodyPr vert="horz" lIns="91440" tIns="45720" rIns="91440" bIns="45720" rtlCol="0"/>
          <a:lstStyle>
            <a:lvl1pPr algn="r">
              <a:defRPr sz="1200"/>
            </a:lvl1pPr>
          </a:lstStyle>
          <a:p>
            <a:fld id="{2D3A08E5-7262-429D-ACD7-4033A768B2AC}" type="datetimeFigureOut">
              <a:rPr lang="en-US" smtClean="0"/>
              <a:pPr/>
              <a:t>9/16/2021</a:t>
            </a:fld>
            <a:endParaRPr lang="en-US"/>
          </a:p>
        </p:txBody>
      </p:sp>
      <p:sp>
        <p:nvSpPr>
          <p:cNvPr id="4" name="Footer Placeholder 3"/>
          <p:cNvSpPr>
            <a:spLocks noGrp="1"/>
          </p:cNvSpPr>
          <p:nvPr>
            <p:ph type="ftr" sz="quarter" idx="2"/>
          </p:nvPr>
        </p:nvSpPr>
        <p:spPr>
          <a:xfrm>
            <a:off x="0" y="8772378"/>
            <a:ext cx="3037840" cy="4621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378"/>
            <a:ext cx="3037840" cy="462120"/>
          </a:xfrm>
          <a:prstGeom prst="rect">
            <a:avLst/>
          </a:prstGeom>
        </p:spPr>
        <p:txBody>
          <a:bodyPr vert="horz" lIns="91440" tIns="45720" rIns="91440" bIns="45720" rtlCol="0" anchor="b"/>
          <a:lstStyle>
            <a:lvl1pPr algn="r">
              <a:defRPr sz="1200"/>
            </a:lvl1pPr>
          </a:lstStyle>
          <a:p>
            <a:fld id="{468E01DA-F105-43F2-AFCB-D9C2E33CDF90}" type="slidenum">
              <a:rPr lang="en-US" smtClean="0"/>
              <a:pPr/>
              <a:t>‹#›</a:t>
            </a:fld>
            <a:endParaRPr lang="en-US"/>
          </a:p>
        </p:txBody>
      </p:sp>
    </p:spTree>
    <p:extLst>
      <p:ext uri="{BB962C8B-B14F-4D97-AF65-F5344CB8AC3E}">
        <p14:creationId xmlns:p14="http://schemas.microsoft.com/office/powerpoint/2010/main" val="160520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C041BC88-3C32-4D9C-BE9C-E65E04980B5B}" type="datetimeFigureOut">
              <a:rPr lang="en-US" smtClean="0"/>
              <a:pPr/>
              <a:t>9/16/2021</a:t>
            </a:fld>
            <a:endParaRPr lang="en-US"/>
          </a:p>
        </p:txBody>
      </p:sp>
      <p:sp>
        <p:nvSpPr>
          <p:cNvPr id="4" name="Slide Image Placeholder 3"/>
          <p:cNvSpPr>
            <a:spLocks noGrp="1" noRot="1" noChangeAspect="1"/>
          </p:cNvSpPr>
          <p:nvPr>
            <p:ph type="sldImg" idx="2"/>
          </p:nvPr>
        </p:nvSpPr>
        <p:spPr>
          <a:xfrm>
            <a:off x="427038" y="692150"/>
            <a:ext cx="61563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05199785-24D1-43AE-B3B6-5A94A95BEB6D}" type="slidenum">
              <a:rPr lang="en-US" smtClean="0"/>
              <a:pPr/>
              <a:t>‹#›</a:t>
            </a:fld>
            <a:endParaRPr lang="en-US"/>
          </a:p>
        </p:txBody>
      </p:sp>
    </p:spTree>
    <p:extLst>
      <p:ext uri="{BB962C8B-B14F-4D97-AF65-F5344CB8AC3E}">
        <p14:creationId xmlns:p14="http://schemas.microsoft.com/office/powerpoint/2010/main" val="805499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302038-4123-49A0-8696-4EBDE80EE266}" type="slidenum">
              <a:rPr lang="en-US"/>
              <a:pPr/>
              <a:t>3</a:t>
            </a:fld>
            <a:endParaRPr lang="en-US"/>
          </a:p>
        </p:txBody>
      </p:sp>
      <p:sp>
        <p:nvSpPr>
          <p:cNvPr id="33794" name="Rectangle 2"/>
          <p:cNvSpPr>
            <a:spLocks noGrp="1" noRot="1" noChangeAspect="1" noChangeArrowheads="1" noTextEdit="1"/>
          </p:cNvSpPr>
          <p:nvPr>
            <p:ph type="sldImg"/>
          </p:nvPr>
        </p:nvSpPr>
        <p:spPr>
          <a:xfrm>
            <a:off x="427038" y="692150"/>
            <a:ext cx="6156325" cy="3463925"/>
          </a:xfrm>
          <a:ln/>
        </p:spPr>
      </p:sp>
      <p:sp>
        <p:nvSpPr>
          <p:cNvPr id="33795" name="Rectangle 3"/>
          <p:cNvSpPr>
            <a:spLocks noGrp="1" noChangeArrowheads="1"/>
          </p:cNvSpPr>
          <p:nvPr>
            <p:ph type="body" idx="1"/>
          </p:nvPr>
        </p:nvSpPr>
        <p:spPr/>
        <p:txBody>
          <a:bodyPr/>
          <a:lstStyle/>
          <a:p>
            <a:r>
              <a:rPr lang="en-US" dirty="0">
                <a:cs typeface="Times New Roman" pitchFamily="18" charset="0"/>
              </a:rPr>
              <a:t>Thomas Aquinas, </a:t>
            </a:r>
            <a:r>
              <a:rPr lang="en-US" i="1" dirty="0">
                <a:cs typeface="Times New Roman" pitchFamily="18" charset="0"/>
              </a:rPr>
              <a:t>The Book of Worship for Church and Home</a:t>
            </a:r>
            <a:r>
              <a:rPr lang="en-US" dirty="0">
                <a:cs typeface="Times New Roman" pitchFamily="18" charset="0"/>
              </a:rPr>
              <a:t>, UMC</a:t>
            </a:r>
            <a:r>
              <a:rPr lang="en-US" dirty="0"/>
              <a:t> </a:t>
            </a:r>
          </a:p>
        </p:txBody>
      </p:sp>
    </p:spTree>
    <p:extLst>
      <p:ext uri="{BB962C8B-B14F-4D97-AF65-F5344CB8AC3E}">
        <p14:creationId xmlns:p14="http://schemas.microsoft.com/office/powerpoint/2010/main" val="1431834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99785-24D1-43AE-B3B6-5A94A95BEB6D}" type="slidenum">
              <a:rPr lang="en-US" smtClean="0"/>
              <a:pPr/>
              <a:t>17</a:t>
            </a:fld>
            <a:endParaRPr lang="en-US"/>
          </a:p>
        </p:txBody>
      </p:sp>
    </p:spTree>
    <p:extLst>
      <p:ext uri="{BB962C8B-B14F-4D97-AF65-F5344CB8AC3E}">
        <p14:creationId xmlns:p14="http://schemas.microsoft.com/office/powerpoint/2010/main" val="843019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normAutofit/>
          </a:bodyPr>
          <a:lstStyle/>
          <a:p>
            <a:r>
              <a:rPr lang="en-US" dirty="0"/>
              <a:t>http://1.bp.blogspot.com/_AIXW_vy7XNc/SwLCRF7Ym6I/AAAAAAAADIg/ugRfzKcfE1A/s1600/CredoVII.jpg</a:t>
            </a:r>
          </a:p>
        </p:txBody>
      </p:sp>
      <p:sp>
        <p:nvSpPr>
          <p:cNvPr id="4" name="Slide Number Placeholder 3"/>
          <p:cNvSpPr>
            <a:spLocks noGrp="1"/>
          </p:cNvSpPr>
          <p:nvPr>
            <p:ph type="sldNum" sz="quarter" idx="10"/>
          </p:nvPr>
        </p:nvSpPr>
        <p:spPr/>
        <p:txBody>
          <a:bodyPr/>
          <a:lstStyle/>
          <a:p>
            <a:fld id="{05199785-24D1-43AE-B3B6-5A94A95BEB6D}" type="slidenum">
              <a:rPr lang="en-US" smtClean="0"/>
              <a:pPr/>
              <a:t>18</a:t>
            </a:fld>
            <a:endParaRPr lang="en-US"/>
          </a:p>
        </p:txBody>
      </p:sp>
    </p:spTree>
    <p:extLst>
      <p:ext uri="{BB962C8B-B14F-4D97-AF65-F5344CB8AC3E}">
        <p14:creationId xmlns:p14="http://schemas.microsoft.com/office/powerpoint/2010/main" val="3625479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normAutofit/>
          </a:bodyPr>
          <a:lstStyle/>
          <a:p>
            <a:r>
              <a:rPr lang="en-US" dirty="0"/>
              <a:t>http://1.bp.blogspot.com/_AIXW_vy7XNc/SwLCRF7Ym6I/AAAAAAAADIg/ugRfzKcfE1A/s1600/CredoVII.jpg</a:t>
            </a:r>
          </a:p>
        </p:txBody>
      </p:sp>
      <p:sp>
        <p:nvSpPr>
          <p:cNvPr id="4" name="Slide Number Placeholder 3"/>
          <p:cNvSpPr>
            <a:spLocks noGrp="1"/>
          </p:cNvSpPr>
          <p:nvPr>
            <p:ph type="sldNum" sz="quarter" idx="10"/>
          </p:nvPr>
        </p:nvSpPr>
        <p:spPr/>
        <p:txBody>
          <a:bodyPr/>
          <a:lstStyle/>
          <a:p>
            <a:fld id="{05199785-24D1-43AE-B3B6-5A94A95BEB6D}" type="slidenum">
              <a:rPr lang="en-US" smtClean="0"/>
              <a:pPr/>
              <a:t>24</a:t>
            </a:fld>
            <a:endParaRPr lang="en-US"/>
          </a:p>
        </p:txBody>
      </p:sp>
    </p:spTree>
    <p:extLst>
      <p:ext uri="{BB962C8B-B14F-4D97-AF65-F5344CB8AC3E}">
        <p14:creationId xmlns:p14="http://schemas.microsoft.com/office/powerpoint/2010/main" val="2281723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normAutofit/>
          </a:bodyPr>
          <a:lstStyle/>
          <a:p>
            <a:r>
              <a:rPr lang="en-US" dirty="0"/>
              <a:t>http://www.spu.edu/depts/ugadm/etc/magazine/2010-summer/collegekids.asp</a:t>
            </a:r>
          </a:p>
        </p:txBody>
      </p:sp>
      <p:sp>
        <p:nvSpPr>
          <p:cNvPr id="4" name="Slide Number Placeholder 3"/>
          <p:cNvSpPr>
            <a:spLocks noGrp="1"/>
          </p:cNvSpPr>
          <p:nvPr>
            <p:ph type="sldNum" sz="quarter" idx="10"/>
          </p:nvPr>
        </p:nvSpPr>
        <p:spPr/>
        <p:txBody>
          <a:bodyPr/>
          <a:lstStyle/>
          <a:p>
            <a:fld id="{05199785-24D1-43AE-B3B6-5A94A95BEB6D}" type="slidenum">
              <a:rPr lang="en-US" smtClean="0"/>
              <a:pPr/>
              <a:t>26</a:t>
            </a:fld>
            <a:endParaRPr lang="en-US"/>
          </a:p>
        </p:txBody>
      </p:sp>
    </p:spTree>
    <p:extLst>
      <p:ext uri="{BB962C8B-B14F-4D97-AF65-F5344CB8AC3E}">
        <p14:creationId xmlns:p14="http://schemas.microsoft.com/office/powerpoint/2010/main" val="4117309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US" dirty="0"/>
              <a:t>L: http://competitionwheelssa.com/media/catalog/product/cache/1/image/9df78eab33525d08d6e5fb8d27136e95/v/e/ve_219bm_10spoke.jpg</a:t>
            </a:r>
          </a:p>
          <a:p>
            <a:r>
              <a:rPr lang="en-US" dirty="0"/>
              <a:t>R: http://www.flexijourney.com/blog/wp-content/photos/2010/07/HC-800px-PingYaoCityWall.jpg</a:t>
            </a:r>
          </a:p>
        </p:txBody>
      </p:sp>
      <p:sp>
        <p:nvSpPr>
          <p:cNvPr id="4" name="Slide Number Placeholder 3"/>
          <p:cNvSpPr>
            <a:spLocks noGrp="1"/>
          </p:cNvSpPr>
          <p:nvPr>
            <p:ph type="sldNum" sz="quarter" idx="10"/>
          </p:nvPr>
        </p:nvSpPr>
        <p:spPr/>
        <p:txBody>
          <a:bodyPr/>
          <a:lstStyle/>
          <a:p>
            <a:fld id="{05199785-24D1-43AE-B3B6-5A94A95BEB6D}" type="slidenum">
              <a:rPr lang="en-US" smtClean="0"/>
              <a:pPr/>
              <a:t>27</a:t>
            </a:fld>
            <a:endParaRPr lang="en-US"/>
          </a:p>
        </p:txBody>
      </p:sp>
    </p:spTree>
    <p:extLst>
      <p:ext uri="{BB962C8B-B14F-4D97-AF65-F5344CB8AC3E}">
        <p14:creationId xmlns:p14="http://schemas.microsoft.com/office/powerpoint/2010/main" val="19340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normAutofit/>
          </a:bodyPr>
          <a:lstStyle/>
          <a:p>
            <a:r>
              <a:rPr lang="en-US" dirty="0"/>
              <a:t>http://upload.wikimedia.org/wikipedia/commons/0/04/First_Council_of_Nicea-stavropoleos_church.JPG</a:t>
            </a:r>
          </a:p>
        </p:txBody>
      </p:sp>
      <p:sp>
        <p:nvSpPr>
          <p:cNvPr id="4" name="Slide Number Placeholder 3"/>
          <p:cNvSpPr>
            <a:spLocks noGrp="1"/>
          </p:cNvSpPr>
          <p:nvPr>
            <p:ph type="sldNum" sz="quarter" idx="10"/>
          </p:nvPr>
        </p:nvSpPr>
        <p:spPr/>
        <p:txBody>
          <a:bodyPr/>
          <a:lstStyle/>
          <a:p>
            <a:fld id="{05199785-24D1-43AE-B3B6-5A94A95BEB6D}" type="slidenum">
              <a:rPr lang="en-US" smtClean="0"/>
              <a:pPr/>
              <a:t>28</a:t>
            </a:fld>
            <a:endParaRPr lang="en-US"/>
          </a:p>
        </p:txBody>
      </p:sp>
    </p:spTree>
    <p:extLst>
      <p:ext uri="{BB962C8B-B14F-4D97-AF65-F5344CB8AC3E}">
        <p14:creationId xmlns:p14="http://schemas.microsoft.com/office/powerpoint/2010/main" val="299092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normAutofit/>
          </a:bodyPr>
          <a:lstStyle/>
          <a:p>
            <a:r>
              <a:rPr lang="en-US" dirty="0"/>
              <a:t>http://upload.wikimedia.org/wikipedia/commons/0/04/First_Council_of_Nicea-stavropoleos_church.JPG</a:t>
            </a:r>
          </a:p>
        </p:txBody>
      </p:sp>
      <p:sp>
        <p:nvSpPr>
          <p:cNvPr id="4" name="Slide Number Placeholder 3"/>
          <p:cNvSpPr>
            <a:spLocks noGrp="1"/>
          </p:cNvSpPr>
          <p:nvPr>
            <p:ph type="sldNum" sz="quarter" idx="10"/>
          </p:nvPr>
        </p:nvSpPr>
        <p:spPr/>
        <p:txBody>
          <a:bodyPr/>
          <a:lstStyle/>
          <a:p>
            <a:fld id="{05199785-24D1-43AE-B3B6-5A94A95BEB6D}" type="slidenum">
              <a:rPr lang="en-US" smtClean="0"/>
              <a:pPr/>
              <a:t>29</a:t>
            </a:fld>
            <a:endParaRPr lang="en-US"/>
          </a:p>
        </p:txBody>
      </p:sp>
    </p:spTree>
    <p:extLst>
      <p:ext uri="{BB962C8B-B14F-4D97-AF65-F5344CB8AC3E}">
        <p14:creationId xmlns:p14="http://schemas.microsoft.com/office/powerpoint/2010/main" val="9613802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normAutofit/>
          </a:bodyPr>
          <a:lstStyle/>
          <a:p>
            <a:r>
              <a:rPr lang="en-US" dirty="0"/>
              <a:t>http://oasis-church-nj.com/wp-content/uploads/2008/10/evangelical-church.jpg</a:t>
            </a:r>
          </a:p>
        </p:txBody>
      </p:sp>
      <p:sp>
        <p:nvSpPr>
          <p:cNvPr id="4" name="Slide Number Placeholder 3"/>
          <p:cNvSpPr>
            <a:spLocks noGrp="1"/>
          </p:cNvSpPr>
          <p:nvPr>
            <p:ph type="sldNum" sz="quarter" idx="10"/>
          </p:nvPr>
        </p:nvSpPr>
        <p:spPr/>
        <p:txBody>
          <a:bodyPr/>
          <a:lstStyle/>
          <a:p>
            <a:fld id="{05199785-24D1-43AE-B3B6-5A94A95BEB6D}" type="slidenum">
              <a:rPr lang="en-US" smtClean="0"/>
              <a:pPr/>
              <a:t>30</a:t>
            </a:fld>
            <a:endParaRPr lang="en-US"/>
          </a:p>
        </p:txBody>
      </p:sp>
    </p:spTree>
    <p:extLst>
      <p:ext uri="{BB962C8B-B14F-4D97-AF65-F5344CB8AC3E}">
        <p14:creationId xmlns:p14="http://schemas.microsoft.com/office/powerpoint/2010/main" val="30156570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normAutofit/>
          </a:bodyPr>
          <a:lstStyle/>
          <a:p>
            <a:r>
              <a:rPr lang="en-US" dirty="0"/>
              <a:t>http://oasis-church-nj.com/wp-content/uploads/2008/10/evangelical-church.jpg</a:t>
            </a:r>
          </a:p>
        </p:txBody>
      </p:sp>
      <p:sp>
        <p:nvSpPr>
          <p:cNvPr id="4" name="Slide Number Placeholder 3"/>
          <p:cNvSpPr>
            <a:spLocks noGrp="1"/>
          </p:cNvSpPr>
          <p:nvPr>
            <p:ph type="sldNum" sz="quarter" idx="10"/>
          </p:nvPr>
        </p:nvSpPr>
        <p:spPr/>
        <p:txBody>
          <a:bodyPr/>
          <a:lstStyle/>
          <a:p>
            <a:fld id="{05199785-24D1-43AE-B3B6-5A94A95BEB6D}" type="slidenum">
              <a:rPr lang="en-US" smtClean="0"/>
              <a:pPr/>
              <a:t>31</a:t>
            </a:fld>
            <a:endParaRPr lang="en-US"/>
          </a:p>
        </p:txBody>
      </p:sp>
    </p:spTree>
    <p:extLst>
      <p:ext uri="{BB962C8B-B14F-4D97-AF65-F5344CB8AC3E}">
        <p14:creationId xmlns:p14="http://schemas.microsoft.com/office/powerpoint/2010/main" val="313492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normAutofit/>
          </a:bodyPr>
          <a:lstStyle/>
          <a:p>
            <a:r>
              <a:rPr lang="en-US" dirty="0"/>
              <a:t>Wesley: http://lexloiz.files.wordpress.com/2010/03/john-wesley.jpg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Roberts: Roberts: http://4.bp.blogspot.com/_pAEUCEW6YeY/S00aqH5IVOI/AAAAAAAAFM8/yorgBmJ6Cm8/s1600-h/BTRoberts.jpg</a:t>
            </a:r>
          </a:p>
        </p:txBody>
      </p:sp>
      <p:sp>
        <p:nvSpPr>
          <p:cNvPr id="4" name="Slide Number Placeholder 3"/>
          <p:cNvSpPr>
            <a:spLocks noGrp="1"/>
          </p:cNvSpPr>
          <p:nvPr>
            <p:ph type="sldNum" sz="quarter" idx="10"/>
          </p:nvPr>
        </p:nvSpPr>
        <p:spPr/>
        <p:txBody>
          <a:bodyPr/>
          <a:lstStyle/>
          <a:p>
            <a:fld id="{05199785-24D1-43AE-B3B6-5A94A95BEB6D}" type="slidenum">
              <a:rPr lang="en-US" smtClean="0"/>
              <a:pPr/>
              <a:t>32</a:t>
            </a:fld>
            <a:endParaRPr lang="en-US"/>
          </a:p>
        </p:txBody>
      </p:sp>
    </p:spTree>
    <p:extLst>
      <p:ext uri="{BB962C8B-B14F-4D97-AF65-F5344CB8AC3E}">
        <p14:creationId xmlns:p14="http://schemas.microsoft.com/office/powerpoint/2010/main" val="399004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302038-4123-49A0-8696-4EBDE80EE266}" type="slidenum">
              <a:rPr lang="en-US"/>
              <a:pPr/>
              <a:t>4</a:t>
            </a:fld>
            <a:endParaRPr lang="en-US"/>
          </a:p>
        </p:txBody>
      </p:sp>
      <p:sp>
        <p:nvSpPr>
          <p:cNvPr id="33794" name="Rectangle 2"/>
          <p:cNvSpPr>
            <a:spLocks noGrp="1" noRot="1" noChangeAspect="1" noChangeArrowheads="1" noTextEdit="1"/>
          </p:cNvSpPr>
          <p:nvPr>
            <p:ph type="sldImg"/>
          </p:nvPr>
        </p:nvSpPr>
        <p:spPr>
          <a:xfrm>
            <a:off x="427038" y="692150"/>
            <a:ext cx="6156325" cy="3463925"/>
          </a:xfrm>
          <a:ln/>
        </p:spPr>
      </p:sp>
      <p:sp>
        <p:nvSpPr>
          <p:cNvPr id="33795" name="Rectangle 3"/>
          <p:cNvSpPr>
            <a:spLocks noGrp="1" noChangeArrowheads="1"/>
          </p:cNvSpPr>
          <p:nvPr>
            <p:ph type="body" idx="1"/>
          </p:nvPr>
        </p:nvSpPr>
        <p:spPr/>
        <p:txBody>
          <a:bodyPr/>
          <a:lstStyle/>
          <a:p>
            <a:r>
              <a:rPr lang="en-US" dirty="0">
                <a:cs typeface="Times New Roman" pitchFamily="18" charset="0"/>
              </a:rPr>
              <a:t>Thomas Aquinas, </a:t>
            </a:r>
            <a:r>
              <a:rPr lang="en-US" i="1" dirty="0">
                <a:cs typeface="Times New Roman" pitchFamily="18" charset="0"/>
              </a:rPr>
              <a:t>The Book of Worship for Church and Home</a:t>
            </a:r>
            <a:r>
              <a:rPr lang="en-US" dirty="0">
                <a:cs typeface="Times New Roman" pitchFamily="18" charset="0"/>
              </a:rPr>
              <a:t>, UMC</a:t>
            </a:r>
            <a:r>
              <a:rPr lang="en-US" dirty="0"/>
              <a:t> </a:t>
            </a:r>
          </a:p>
        </p:txBody>
      </p:sp>
    </p:spTree>
    <p:extLst>
      <p:ext uri="{BB962C8B-B14F-4D97-AF65-F5344CB8AC3E}">
        <p14:creationId xmlns:p14="http://schemas.microsoft.com/office/powerpoint/2010/main" val="37595464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normAutofit/>
          </a:bodyPr>
          <a:lstStyle/>
          <a:p>
            <a:r>
              <a:rPr lang="en-US" dirty="0"/>
              <a:t>Palmer:</a:t>
            </a:r>
            <a:r>
              <a:rPr lang="en-US" baseline="0" dirty="0"/>
              <a:t> http://isae.wheaton.edu/hall-of-biography/phoebe-palmer/</a:t>
            </a:r>
          </a:p>
          <a:p>
            <a:r>
              <a:rPr lang="en-US" baseline="0" dirty="0"/>
              <a:t>The Way of Holiness: http://www.tower.com/way-holiness-phoebe-palmer-hardcover/wapi/113284409</a:t>
            </a:r>
            <a:endParaRPr lang="en-US" dirty="0"/>
          </a:p>
          <a:p>
            <a:r>
              <a:rPr lang="en-US" dirty="0"/>
              <a:t>Roberts: http://www.indybikehiker.com/2010/01/quoting-b-t-roberts.html</a:t>
            </a:r>
          </a:p>
          <a:p>
            <a:r>
              <a:rPr lang="en-US" dirty="0"/>
              <a:t>Holiness Teachings: http://wesleyanbooks.com/mm5/merchant.mvc?Screen=PROD&amp;Store_Code=WB&amp;Product_Code=1902&amp;Category_Code=WAHOL</a:t>
            </a:r>
          </a:p>
        </p:txBody>
      </p:sp>
      <p:sp>
        <p:nvSpPr>
          <p:cNvPr id="4" name="Slide Number Placeholder 3"/>
          <p:cNvSpPr>
            <a:spLocks noGrp="1"/>
          </p:cNvSpPr>
          <p:nvPr>
            <p:ph type="sldNum" sz="quarter" idx="10"/>
          </p:nvPr>
        </p:nvSpPr>
        <p:spPr/>
        <p:txBody>
          <a:bodyPr/>
          <a:lstStyle/>
          <a:p>
            <a:fld id="{05199785-24D1-43AE-B3B6-5A94A95BEB6D}" type="slidenum">
              <a:rPr lang="en-US" smtClean="0"/>
              <a:pPr/>
              <a:t>33</a:t>
            </a:fld>
            <a:endParaRPr lang="en-US"/>
          </a:p>
        </p:txBody>
      </p:sp>
    </p:spTree>
    <p:extLst>
      <p:ext uri="{BB962C8B-B14F-4D97-AF65-F5344CB8AC3E}">
        <p14:creationId xmlns:p14="http://schemas.microsoft.com/office/powerpoint/2010/main" val="33656855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normAutofit/>
          </a:bodyPr>
          <a:lstStyle/>
          <a:p>
            <a:r>
              <a:rPr lang="en-US" dirty="0"/>
              <a:t>http://blog.ancient-future.net/2009/03/06/living-perfectly-aquinas-on-the-example-of-christs-passion/</a:t>
            </a:r>
          </a:p>
        </p:txBody>
      </p:sp>
      <p:sp>
        <p:nvSpPr>
          <p:cNvPr id="4" name="Slide Number Placeholder 3"/>
          <p:cNvSpPr>
            <a:spLocks noGrp="1"/>
          </p:cNvSpPr>
          <p:nvPr>
            <p:ph type="sldNum" sz="quarter" idx="10"/>
          </p:nvPr>
        </p:nvSpPr>
        <p:spPr/>
        <p:txBody>
          <a:bodyPr/>
          <a:lstStyle/>
          <a:p>
            <a:fld id="{05199785-24D1-43AE-B3B6-5A94A95BEB6D}" type="slidenum">
              <a:rPr lang="en-US" smtClean="0"/>
              <a:pPr/>
              <a:t>34</a:t>
            </a:fld>
            <a:endParaRPr lang="en-US"/>
          </a:p>
        </p:txBody>
      </p:sp>
    </p:spTree>
    <p:extLst>
      <p:ext uri="{BB962C8B-B14F-4D97-AF65-F5344CB8AC3E}">
        <p14:creationId xmlns:p14="http://schemas.microsoft.com/office/powerpoint/2010/main" val="2043514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normAutofit/>
          </a:bodyPr>
          <a:lstStyle/>
          <a:p>
            <a:r>
              <a:rPr lang="en-US" dirty="0"/>
              <a:t>http://blog.ancient-future.net/2009/03/06/living-perfectly-aquinas-on-the-example-of-christs-passion/</a:t>
            </a:r>
          </a:p>
        </p:txBody>
      </p:sp>
      <p:sp>
        <p:nvSpPr>
          <p:cNvPr id="4" name="Slide Number Placeholder 3"/>
          <p:cNvSpPr>
            <a:spLocks noGrp="1"/>
          </p:cNvSpPr>
          <p:nvPr>
            <p:ph type="sldNum" sz="quarter" idx="10"/>
          </p:nvPr>
        </p:nvSpPr>
        <p:spPr/>
        <p:txBody>
          <a:bodyPr/>
          <a:lstStyle/>
          <a:p>
            <a:fld id="{05199785-24D1-43AE-B3B6-5A94A95BEB6D}" type="slidenum">
              <a:rPr lang="en-US" smtClean="0"/>
              <a:pPr/>
              <a:t>35</a:t>
            </a:fld>
            <a:endParaRPr lang="en-US"/>
          </a:p>
        </p:txBody>
      </p:sp>
    </p:spTree>
    <p:extLst>
      <p:ext uri="{BB962C8B-B14F-4D97-AF65-F5344CB8AC3E}">
        <p14:creationId xmlns:p14="http://schemas.microsoft.com/office/powerpoint/2010/main" val="1859498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normAutofit/>
          </a:bodyPr>
          <a:lstStyle/>
          <a:p>
            <a:r>
              <a:rPr lang="en-US" dirty="0"/>
              <a:t>http://blog.ancient-future.net/2009/03/06/living-perfectly-aquinas-on-the-example-of-christs-passion/</a:t>
            </a:r>
          </a:p>
        </p:txBody>
      </p:sp>
      <p:sp>
        <p:nvSpPr>
          <p:cNvPr id="4" name="Slide Number Placeholder 3"/>
          <p:cNvSpPr>
            <a:spLocks noGrp="1"/>
          </p:cNvSpPr>
          <p:nvPr>
            <p:ph type="sldNum" sz="quarter" idx="10"/>
          </p:nvPr>
        </p:nvSpPr>
        <p:spPr/>
        <p:txBody>
          <a:bodyPr/>
          <a:lstStyle/>
          <a:p>
            <a:fld id="{05199785-24D1-43AE-B3B6-5A94A95BEB6D}" type="slidenum">
              <a:rPr lang="en-US" smtClean="0"/>
              <a:pPr/>
              <a:t>36</a:t>
            </a:fld>
            <a:endParaRPr lang="en-US"/>
          </a:p>
        </p:txBody>
      </p:sp>
    </p:spTree>
    <p:extLst>
      <p:ext uri="{BB962C8B-B14F-4D97-AF65-F5344CB8AC3E}">
        <p14:creationId xmlns:p14="http://schemas.microsoft.com/office/powerpoint/2010/main" val="40682916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normAutofit/>
          </a:bodyPr>
          <a:lstStyle/>
          <a:p>
            <a:r>
              <a:rPr lang="en-US" dirty="0"/>
              <a:t>http://blog.ancient-future.net/2009/03/06/living-perfectly-aquinas-on-the-example-of-christs-passion/</a:t>
            </a:r>
          </a:p>
        </p:txBody>
      </p:sp>
      <p:sp>
        <p:nvSpPr>
          <p:cNvPr id="4" name="Slide Number Placeholder 3"/>
          <p:cNvSpPr>
            <a:spLocks noGrp="1"/>
          </p:cNvSpPr>
          <p:nvPr>
            <p:ph type="sldNum" sz="quarter" idx="10"/>
          </p:nvPr>
        </p:nvSpPr>
        <p:spPr/>
        <p:txBody>
          <a:bodyPr/>
          <a:lstStyle/>
          <a:p>
            <a:fld id="{05199785-24D1-43AE-B3B6-5A94A95BEB6D}" type="slidenum">
              <a:rPr lang="en-US" smtClean="0"/>
              <a:pPr/>
              <a:t>37</a:t>
            </a:fld>
            <a:endParaRPr lang="en-US"/>
          </a:p>
        </p:txBody>
      </p:sp>
    </p:spTree>
    <p:extLst>
      <p:ext uri="{BB962C8B-B14F-4D97-AF65-F5344CB8AC3E}">
        <p14:creationId xmlns:p14="http://schemas.microsoft.com/office/powerpoint/2010/main" val="4036527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normAutofit/>
          </a:bodyPr>
          <a:lstStyle/>
          <a:p>
            <a:r>
              <a:rPr lang="en-US" dirty="0"/>
              <a:t>http://blog.ancient-future.net/2009/03/06/living-perfectly-aquinas-on-the-example-of-christs-passion/</a:t>
            </a:r>
          </a:p>
        </p:txBody>
      </p:sp>
      <p:sp>
        <p:nvSpPr>
          <p:cNvPr id="4" name="Slide Number Placeholder 3"/>
          <p:cNvSpPr>
            <a:spLocks noGrp="1"/>
          </p:cNvSpPr>
          <p:nvPr>
            <p:ph type="sldNum" sz="quarter" idx="10"/>
          </p:nvPr>
        </p:nvSpPr>
        <p:spPr/>
        <p:txBody>
          <a:bodyPr/>
          <a:lstStyle/>
          <a:p>
            <a:fld id="{05199785-24D1-43AE-B3B6-5A94A95BEB6D}" type="slidenum">
              <a:rPr lang="en-US" smtClean="0"/>
              <a:pPr/>
              <a:t>38</a:t>
            </a:fld>
            <a:endParaRPr lang="en-US"/>
          </a:p>
        </p:txBody>
      </p:sp>
    </p:spTree>
    <p:extLst>
      <p:ext uri="{BB962C8B-B14F-4D97-AF65-F5344CB8AC3E}">
        <p14:creationId xmlns:p14="http://schemas.microsoft.com/office/powerpoint/2010/main" val="18051674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lstStyle/>
          <a:p>
            <a:r>
              <a:rPr lang="en-US" dirty="0"/>
              <a:t>http://uppitynegronetwork.files.wordpress.com/2008/10/sunday-morning-coffee-break.jpg</a:t>
            </a:r>
          </a:p>
        </p:txBody>
      </p:sp>
      <p:sp>
        <p:nvSpPr>
          <p:cNvPr id="4" name="Slide Number Placeholder 3"/>
          <p:cNvSpPr>
            <a:spLocks noGrp="1"/>
          </p:cNvSpPr>
          <p:nvPr>
            <p:ph type="sldNum" sz="quarter" idx="10"/>
          </p:nvPr>
        </p:nvSpPr>
        <p:spPr/>
        <p:txBody>
          <a:bodyPr/>
          <a:lstStyle/>
          <a:p>
            <a:fld id="{05199785-24D1-43AE-B3B6-5A94A95BEB6D}" type="slidenum">
              <a:rPr lang="en-US" smtClean="0"/>
              <a:pPr/>
              <a:t>40</a:t>
            </a:fld>
            <a:endParaRPr lang="en-US"/>
          </a:p>
        </p:txBody>
      </p:sp>
    </p:spTree>
    <p:extLst>
      <p:ext uri="{BB962C8B-B14F-4D97-AF65-F5344CB8AC3E}">
        <p14:creationId xmlns:p14="http://schemas.microsoft.com/office/powerpoint/2010/main" val="2319101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302038-4123-49A0-8696-4EBDE80EE266}" type="slidenum">
              <a:rPr lang="en-US"/>
              <a:pPr/>
              <a:t>5</a:t>
            </a:fld>
            <a:endParaRPr lang="en-US"/>
          </a:p>
        </p:txBody>
      </p:sp>
      <p:sp>
        <p:nvSpPr>
          <p:cNvPr id="33794" name="Rectangle 2"/>
          <p:cNvSpPr>
            <a:spLocks noGrp="1" noRot="1" noChangeAspect="1" noChangeArrowheads="1" noTextEdit="1"/>
          </p:cNvSpPr>
          <p:nvPr>
            <p:ph type="sldImg"/>
          </p:nvPr>
        </p:nvSpPr>
        <p:spPr>
          <a:xfrm>
            <a:off x="427038" y="692150"/>
            <a:ext cx="6156325" cy="3463925"/>
          </a:xfrm>
          <a:ln/>
        </p:spPr>
      </p:sp>
      <p:sp>
        <p:nvSpPr>
          <p:cNvPr id="33795" name="Rectangle 3"/>
          <p:cNvSpPr>
            <a:spLocks noGrp="1" noChangeArrowheads="1"/>
          </p:cNvSpPr>
          <p:nvPr>
            <p:ph type="body" idx="1"/>
          </p:nvPr>
        </p:nvSpPr>
        <p:spPr/>
        <p:txBody>
          <a:bodyPr/>
          <a:lstStyle/>
          <a:p>
            <a:r>
              <a:rPr lang="en-US">
                <a:cs typeface="Times New Roman" pitchFamily="18" charset="0"/>
              </a:rPr>
              <a:t>Thomas Aquinas, </a:t>
            </a:r>
            <a:r>
              <a:rPr lang="en-US" i="1">
                <a:cs typeface="Times New Roman" pitchFamily="18" charset="0"/>
              </a:rPr>
              <a:t>The Book of Worship for Church and Home</a:t>
            </a:r>
            <a:r>
              <a:rPr lang="en-US">
                <a:cs typeface="Times New Roman" pitchFamily="18" charset="0"/>
              </a:rPr>
              <a:t>, UMC</a:t>
            </a:r>
            <a:r>
              <a:rPr lang="en-US"/>
              <a:t> </a:t>
            </a:r>
          </a:p>
        </p:txBody>
      </p:sp>
    </p:spTree>
    <p:extLst>
      <p:ext uri="{BB962C8B-B14F-4D97-AF65-F5344CB8AC3E}">
        <p14:creationId xmlns:p14="http://schemas.microsoft.com/office/powerpoint/2010/main" val="816346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199785-24D1-43AE-B3B6-5A94A95BEB6D}" type="slidenum">
              <a:rPr lang="en-US" smtClean="0"/>
              <a:pPr/>
              <a:t>9</a:t>
            </a:fld>
            <a:endParaRPr lang="en-US"/>
          </a:p>
        </p:txBody>
      </p:sp>
    </p:spTree>
    <p:extLst>
      <p:ext uri="{BB962C8B-B14F-4D97-AF65-F5344CB8AC3E}">
        <p14:creationId xmlns:p14="http://schemas.microsoft.com/office/powerpoint/2010/main" val="366530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normAutofit/>
          </a:bodyPr>
          <a:lstStyle/>
          <a:p>
            <a:r>
              <a:rPr lang="en-US" dirty="0"/>
              <a:t>http://www.swotti.com/tmp/swotti/cacheDGHLIHRLBIBJB21TYW5KBWVUDHM=RW50ZXJ0YWLUBWVUDC1NB3ZPZXM=/imgthe%20ten%20commandments5.jpg</a:t>
            </a:r>
          </a:p>
        </p:txBody>
      </p:sp>
      <p:sp>
        <p:nvSpPr>
          <p:cNvPr id="4" name="Slide Number Placeholder 3"/>
          <p:cNvSpPr>
            <a:spLocks noGrp="1"/>
          </p:cNvSpPr>
          <p:nvPr>
            <p:ph type="sldNum" sz="quarter" idx="10"/>
          </p:nvPr>
        </p:nvSpPr>
        <p:spPr/>
        <p:txBody>
          <a:bodyPr/>
          <a:lstStyle/>
          <a:p>
            <a:fld id="{05199785-24D1-43AE-B3B6-5A94A95BEB6D}" type="slidenum">
              <a:rPr lang="en-US" smtClean="0"/>
              <a:pPr/>
              <a:t>12</a:t>
            </a:fld>
            <a:endParaRPr lang="en-US"/>
          </a:p>
        </p:txBody>
      </p:sp>
    </p:spTree>
    <p:extLst>
      <p:ext uri="{BB962C8B-B14F-4D97-AF65-F5344CB8AC3E}">
        <p14:creationId xmlns:p14="http://schemas.microsoft.com/office/powerpoint/2010/main" val="3191926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normAutofit/>
          </a:bodyPr>
          <a:lstStyle/>
          <a:p>
            <a:r>
              <a:rPr lang="en-US" dirty="0"/>
              <a:t>http://www.swotti.com/tmp/swotti/cacheDGHLIHRLBIBJB21TYW5KBWVUDHM=RW50ZXJ0YWLUBWVUDC1NB3ZPZXM=/imgthe%20ten%20commandments5.jpg</a:t>
            </a:r>
          </a:p>
        </p:txBody>
      </p:sp>
      <p:sp>
        <p:nvSpPr>
          <p:cNvPr id="4" name="Slide Number Placeholder 3"/>
          <p:cNvSpPr>
            <a:spLocks noGrp="1"/>
          </p:cNvSpPr>
          <p:nvPr>
            <p:ph type="sldNum" sz="quarter" idx="10"/>
          </p:nvPr>
        </p:nvSpPr>
        <p:spPr/>
        <p:txBody>
          <a:bodyPr/>
          <a:lstStyle/>
          <a:p>
            <a:fld id="{05199785-24D1-43AE-B3B6-5A94A95BEB6D}" type="slidenum">
              <a:rPr lang="en-US" smtClean="0"/>
              <a:pPr/>
              <a:t>13</a:t>
            </a:fld>
            <a:endParaRPr lang="en-US"/>
          </a:p>
        </p:txBody>
      </p:sp>
    </p:spTree>
    <p:extLst>
      <p:ext uri="{BB962C8B-B14F-4D97-AF65-F5344CB8AC3E}">
        <p14:creationId xmlns:p14="http://schemas.microsoft.com/office/powerpoint/2010/main" val="306987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99785-24D1-43AE-B3B6-5A94A95BEB6D}" type="slidenum">
              <a:rPr lang="en-US" smtClean="0"/>
              <a:pPr/>
              <a:t>14</a:t>
            </a:fld>
            <a:endParaRPr lang="en-US"/>
          </a:p>
        </p:txBody>
      </p:sp>
    </p:spTree>
    <p:extLst>
      <p:ext uri="{BB962C8B-B14F-4D97-AF65-F5344CB8AC3E}">
        <p14:creationId xmlns:p14="http://schemas.microsoft.com/office/powerpoint/2010/main" val="2842741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7038" y="692150"/>
            <a:ext cx="6156325" cy="3463925"/>
          </a:xfrm>
        </p:spPr>
      </p:sp>
      <p:sp>
        <p:nvSpPr>
          <p:cNvPr id="3" name="Notes Placeholder 2"/>
          <p:cNvSpPr>
            <a:spLocks noGrp="1"/>
          </p:cNvSpPr>
          <p:nvPr>
            <p:ph type="body" idx="1"/>
          </p:nvPr>
        </p:nvSpPr>
        <p:spPr/>
        <p:txBody>
          <a:bodyPr>
            <a:normAutofit/>
          </a:bodyPr>
          <a:lstStyle/>
          <a:p>
            <a:r>
              <a:rPr lang="en-US" dirty="0"/>
              <a:t>http://torahmusings.com/wp-content/uploads/2010/07/judge.jpg</a:t>
            </a:r>
          </a:p>
        </p:txBody>
      </p:sp>
      <p:sp>
        <p:nvSpPr>
          <p:cNvPr id="4" name="Slide Number Placeholder 3"/>
          <p:cNvSpPr>
            <a:spLocks noGrp="1"/>
          </p:cNvSpPr>
          <p:nvPr>
            <p:ph type="sldNum" sz="quarter" idx="10"/>
          </p:nvPr>
        </p:nvSpPr>
        <p:spPr/>
        <p:txBody>
          <a:bodyPr/>
          <a:lstStyle/>
          <a:p>
            <a:fld id="{05199785-24D1-43AE-B3B6-5A94A95BEB6D}" type="slidenum">
              <a:rPr lang="en-US" smtClean="0"/>
              <a:pPr/>
              <a:t>15</a:t>
            </a:fld>
            <a:endParaRPr lang="en-US"/>
          </a:p>
        </p:txBody>
      </p:sp>
    </p:spTree>
    <p:extLst>
      <p:ext uri="{BB962C8B-B14F-4D97-AF65-F5344CB8AC3E}">
        <p14:creationId xmlns:p14="http://schemas.microsoft.com/office/powerpoint/2010/main" val="4019677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199785-24D1-43AE-B3B6-5A94A95BEB6D}" type="slidenum">
              <a:rPr lang="en-US" smtClean="0"/>
              <a:pPr/>
              <a:t>16</a:t>
            </a:fld>
            <a:endParaRPr lang="en-US"/>
          </a:p>
        </p:txBody>
      </p:sp>
    </p:spTree>
    <p:extLst>
      <p:ext uri="{BB962C8B-B14F-4D97-AF65-F5344CB8AC3E}">
        <p14:creationId xmlns:p14="http://schemas.microsoft.com/office/powerpoint/2010/main" val="1637751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724DE4-0C6E-4382-8467-01118645D0D6}" type="datetime1">
              <a:rPr lang="en-US" smtClean="0"/>
              <a:t>9/16/2021</a:t>
            </a:fld>
            <a:endParaRPr lang="en-US"/>
          </a:p>
        </p:txBody>
      </p:sp>
      <p:sp>
        <p:nvSpPr>
          <p:cNvPr id="5" name="Footer Placeholder 4"/>
          <p:cNvSpPr>
            <a:spLocks noGrp="1"/>
          </p:cNvSpPr>
          <p:nvPr>
            <p:ph type="ftr" sz="quarter" idx="11"/>
          </p:nvPr>
        </p:nvSpPr>
        <p:spPr/>
        <p:txBody>
          <a:bodyPr/>
          <a:lstStyle/>
          <a:p>
            <a:r>
              <a:rPr lang="en-US"/>
              <a:t>Writing Faith Development Narratives</a:t>
            </a:r>
          </a:p>
        </p:txBody>
      </p:sp>
      <p:sp>
        <p:nvSpPr>
          <p:cNvPr id="6" name="Slide Number Placeholder 5"/>
          <p:cNvSpPr>
            <a:spLocks noGrp="1"/>
          </p:cNvSpPr>
          <p:nvPr>
            <p:ph type="sldNum" sz="quarter" idx="12"/>
          </p:nvPr>
        </p:nvSpPr>
        <p:spPr/>
        <p:txBody>
          <a:bodyPr/>
          <a:lstStyle/>
          <a:p>
            <a:fld id="{36B37BA4-CFA2-425C-A9C7-C4B54AEF869C}" type="slidenum">
              <a:rPr lang="en-US" smtClean="0"/>
              <a:pPr/>
              <a:t>‹#›</a:t>
            </a:fld>
            <a:endParaRPr lang="en-US"/>
          </a:p>
        </p:txBody>
      </p:sp>
    </p:spTree>
    <p:extLst>
      <p:ext uri="{BB962C8B-B14F-4D97-AF65-F5344CB8AC3E}">
        <p14:creationId xmlns:p14="http://schemas.microsoft.com/office/powerpoint/2010/main" val="4028940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1266A3-353E-4837-ABE3-67E26BE18702}" type="datetime1">
              <a:rPr lang="en-US" smtClean="0"/>
              <a:t>9/16/2021</a:t>
            </a:fld>
            <a:endParaRPr lang="en-US"/>
          </a:p>
        </p:txBody>
      </p:sp>
      <p:sp>
        <p:nvSpPr>
          <p:cNvPr id="5" name="Footer Placeholder 4"/>
          <p:cNvSpPr>
            <a:spLocks noGrp="1"/>
          </p:cNvSpPr>
          <p:nvPr>
            <p:ph type="ftr" sz="quarter" idx="11"/>
          </p:nvPr>
        </p:nvSpPr>
        <p:spPr/>
        <p:txBody>
          <a:bodyPr/>
          <a:lstStyle/>
          <a:p>
            <a:r>
              <a:rPr lang="en-US"/>
              <a:t>Writing Faith Development Narratives</a:t>
            </a:r>
          </a:p>
        </p:txBody>
      </p:sp>
      <p:sp>
        <p:nvSpPr>
          <p:cNvPr id="6" name="Slide Number Placeholder 5"/>
          <p:cNvSpPr>
            <a:spLocks noGrp="1"/>
          </p:cNvSpPr>
          <p:nvPr>
            <p:ph type="sldNum" sz="quarter" idx="12"/>
          </p:nvPr>
        </p:nvSpPr>
        <p:spPr/>
        <p:txBody>
          <a:bodyPr/>
          <a:lstStyle/>
          <a:p>
            <a:fld id="{36B37BA4-CFA2-425C-A9C7-C4B54AEF869C}" type="slidenum">
              <a:rPr lang="en-US" smtClean="0"/>
              <a:pPr/>
              <a:t>‹#›</a:t>
            </a:fld>
            <a:endParaRPr lang="en-US"/>
          </a:p>
        </p:txBody>
      </p:sp>
    </p:spTree>
    <p:extLst>
      <p:ext uri="{BB962C8B-B14F-4D97-AF65-F5344CB8AC3E}">
        <p14:creationId xmlns:p14="http://schemas.microsoft.com/office/powerpoint/2010/main" val="237333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13FA94-2914-457B-B961-BFF7D84AC535}" type="datetime1">
              <a:rPr lang="en-US" smtClean="0"/>
              <a:t>9/16/2021</a:t>
            </a:fld>
            <a:endParaRPr lang="en-US"/>
          </a:p>
        </p:txBody>
      </p:sp>
      <p:sp>
        <p:nvSpPr>
          <p:cNvPr id="5" name="Footer Placeholder 4"/>
          <p:cNvSpPr>
            <a:spLocks noGrp="1"/>
          </p:cNvSpPr>
          <p:nvPr>
            <p:ph type="ftr" sz="quarter" idx="11"/>
          </p:nvPr>
        </p:nvSpPr>
        <p:spPr/>
        <p:txBody>
          <a:bodyPr/>
          <a:lstStyle/>
          <a:p>
            <a:r>
              <a:rPr lang="en-US"/>
              <a:t>Writing Faith Development Narratives</a:t>
            </a:r>
          </a:p>
        </p:txBody>
      </p:sp>
      <p:sp>
        <p:nvSpPr>
          <p:cNvPr id="6" name="Slide Number Placeholder 5"/>
          <p:cNvSpPr>
            <a:spLocks noGrp="1"/>
          </p:cNvSpPr>
          <p:nvPr>
            <p:ph type="sldNum" sz="quarter" idx="12"/>
          </p:nvPr>
        </p:nvSpPr>
        <p:spPr/>
        <p:txBody>
          <a:bodyPr/>
          <a:lstStyle/>
          <a:p>
            <a:fld id="{36B37BA4-CFA2-425C-A9C7-C4B54AEF869C}" type="slidenum">
              <a:rPr lang="en-US" smtClean="0"/>
              <a:pPr/>
              <a:t>‹#›</a:t>
            </a:fld>
            <a:endParaRPr lang="en-US"/>
          </a:p>
        </p:txBody>
      </p:sp>
    </p:spTree>
    <p:extLst>
      <p:ext uri="{BB962C8B-B14F-4D97-AF65-F5344CB8AC3E}">
        <p14:creationId xmlns:p14="http://schemas.microsoft.com/office/powerpoint/2010/main" val="151963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72201D-B9D2-40EF-AB11-0773981C921B}" type="datetime1">
              <a:rPr lang="en-US" smtClean="0"/>
              <a:t>9/16/2021</a:t>
            </a:fld>
            <a:endParaRPr lang="en-US"/>
          </a:p>
        </p:txBody>
      </p:sp>
      <p:sp>
        <p:nvSpPr>
          <p:cNvPr id="5" name="Footer Placeholder 4"/>
          <p:cNvSpPr>
            <a:spLocks noGrp="1"/>
          </p:cNvSpPr>
          <p:nvPr>
            <p:ph type="ftr" sz="quarter" idx="11"/>
          </p:nvPr>
        </p:nvSpPr>
        <p:spPr/>
        <p:txBody>
          <a:bodyPr/>
          <a:lstStyle/>
          <a:p>
            <a:r>
              <a:rPr lang="en-US"/>
              <a:t>Writing Faith Development Narratives</a:t>
            </a:r>
          </a:p>
        </p:txBody>
      </p:sp>
      <p:sp>
        <p:nvSpPr>
          <p:cNvPr id="6" name="Slide Number Placeholder 5"/>
          <p:cNvSpPr>
            <a:spLocks noGrp="1"/>
          </p:cNvSpPr>
          <p:nvPr>
            <p:ph type="sldNum" sz="quarter" idx="12"/>
          </p:nvPr>
        </p:nvSpPr>
        <p:spPr/>
        <p:txBody>
          <a:bodyPr/>
          <a:lstStyle/>
          <a:p>
            <a:fld id="{36B37BA4-CFA2-425C-A9C7-C4B54AEF869C}" type="slidenum">
              <a:rPr lang="en-US" smtClean="0"/>
              <a:pPr/>
              <a:t>‹#›</a:t>
            </a:fld>
            <a:endParaRPr lang="en-US"/>
          </a:p>
        </p:txBody>
      </p:sp>
    </p:spTree>
    <p:extLst>
      <p:ext uri="{BB962C8B-B14F-4D97-AF65-F5344CB8AC3E}">
        <p14:creationId xmlns:p14="http://schemas.microsoft.com/office/powerpoint/2010/main" val="3748320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CC8A7-8019-4E1C-BD38-DBC035E35C96}" type="datetime1">
              <a:rPr lang="en-US" smtClean="0"/>
              <a:pPr/>
              <a:t>9/16/2021</a:t>
            </a:fld>
            <a:endParaRPr lang="en-US" dirty="0"/>
          </a:p>
        </p:txBody>
      </p:sp>
      <p:sp>
        <p:nvSpPr>
          <p:cNvPr id="5" name="Footer Placeholder 4"/>
          <p:cNvSpPr>
            <a:spLocks noGrp="1"/>
          </p:cNvSpPr>
          <p:nvPr>
            <p:ph type="ftr" sz="quarter" idx="11"/>
          </p:nvPr>
        </p:nvSpPr>
        <p:spPr/>
        <p:txBody>
          <a:bodyPr/>
          <a:lstStyle/>
          <a:p>
            <a:r>
              <a:rPr lang="en-US"/>
              <a:t>Writing Faith Development Narratives</a:t>
            </a:r>
            <a:endParaRPr lang="en-US" dirty="0"/>
          </a:p>
        </p:txBody>
      </p:sp>
      <p:sp>
        <p:nvSpPr>
          <p:cNvPr id="6" name="Slide Number Placeholder 5"/>
          <p:cNvSpPr>
            <a:spLocks noGrp="1"/>
          </p:cNvSpPr>
          <p:nvPr>
            <p:ph type="sldNum" sz="quarter" idx="12"/>
          </p:nvPr>
        </p:nvSpPr>
        <p:spPr/>
        <p:txBody>
          <a:bodyPr/>
          <a:lstStyle/>
          <a:p>
            <a:fld id="{36B37BA4-CFA2-425C-A9C7-C4B54AEF869C}" type="slidenum">
              <a:rPr lang="en-US" smtClean="0"/>
              <a:pPr/>
              <a:t>‹#›</a:t>
            </a:fld>
            <a:endParaRPr lang="en-US" dirty="0"/>
          </a:p>
        </p:txBody>
      </p:sp>
    </p:spTree>
    <p:extLst>
      <p:ext uri="{BB962C8B-B14F-4D97-AF65-F5344CB8AC3E}">
        <p14:creationId xmlns:p14="http://schemas.microsoft.com/office/powerpoint/2010/main" val="572292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505A98-D2B9-4413-90A8-33613906746B}" type="datetime1">
              <a:rPr lang="en-US" smtClean="0"/>
              <a:t>9/16/2021</a:t>
            </a:fld>
            <a:endParaRPr lang="en-US"/>
          </a:p>
        </p:txBody>
      </p:sp>
      <p:sp>
        <p:nvSpPr>
          <p:cNvPr id="6" name="Footer Placeholder 5"/>
          <p:cNvSpPr>
            <a:spLocks noGrp="1"/>
          </p:cNvSpPr>
          <p:nvPr>
            <p:ph type="ftr" sz="quarter" idx="11"/>
          </p:nvPr>
        </p:nvSpPr>
        <p:spPr/>
        <p:txBody>
          <a:bodyPr/>
          <a:lstStyle/>
          <a:p>
            <a:r>
              <a:rPr lang="en-US"/>
              <a:t>Writing Faith Development Narratives</a:t>
            </a:r>
          </a:p>
        </p:txBody>
      </p:sp>
      <p:sp>
        <p:nvSpPr>
          <p:cNvPr id="7" name="Slide Number Placeholder 6"/>
          <p:cNvSpPr>
            <a:spLocks noGrp="1"/>
          </p:cNvSpPr>
          <p:nvPr>
            <p:ph type="sldNum" sz="quarter" idx="12"/>
          </p:nvPr>
        </p:nvSpPr>
        <p:spPr/>
        <p:txBody>
          <a:bodyPr/>
          <a:lstStyle/>
          <a:p>
            <a:fld id="{36B37BA4-CFA2-425C-A9C7-C4B54AEF869C}" type="slidenum">
              <a:rPr lang="en-US" smtClean="0"/>
              <a:pPr/>
              <a:t>‹#›</a:t>
            </a:fld>
            <a:endParaRPr lang="en-US"/>
          </a:p>
        </p:txBody>
      </p:sp>
    </p:spTree>
    <p:extLst>
      <p:ext uri="{BB962C8B-B14F-4D97-AF65-F5344CB8AC3E}">
        <p14:creationId xmlns:p14="http://schemas.microsoft.com/office/powerpoint/2010/main" val="2865109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5FBE32-90D6-4DA1-B70D-5955A165126B}" type="datetime1">
              <a:rPr lang="en-US" smtClean="0"/>
              <a:t>9/16/2021</a:t>
            </a:fld>
            <a:endParaRPr lang="en-US"/>
          </a:p>
        </p:txBody>
      </p:sp>
      <p:sp>
        <p:nvSpPr>
          <p:cNvPr id="8" name="Footer Placeholder 7"/>
          <p:cNvSpPr>
            <a:spLocks noGrp="1"/>
          </p:cNvSpPr>
          <p:nvPr>
            <p:ph type="ftr" sz="quarter" idx="11"/>
          </p:nvPr>
        </p:nvSpPr>
        <p:spPr/>
        <p:txBody>
          <a:bodyPr/>
          <a:lstStyle/>
          <a:p>
            <a:r>
              <a:rPr lang="en-US"/>
              <a:t>Writing Faith Development Narratives</a:t>
            </a:r>
          </a:p>
        </p:txBody>
      </p:sp>
      <p:sp>
        <p:nvSpPr>
          <p:cNvPr id="9" name="Slide Number Placeholder 8"/>
          <p:cNvSpPr>
            <a:spLocks noGrp="1"/>
          </p:cNvSpPr>
          <p:nvPr>
            <p:ph type="sldNum" sz="quarter" idx="12"/>
          </p:nvPr>
        </p:nvSpPr>
        <p:spPr/>
        <p:txBody>
          <a:bodyPr/>
          <a:lstStyle/>
          <a:p>
            <a:fld id="{36B37BA4-CFA2-425C-A9C7-C4B54AEF869C}" type="slidenum">
              <a:rPr lang="en-US" smtClean="0"/>
              <a:pPr/>
              <a:t>‹#›</a:t>
            </a:fld>
            <a:endParaRPr lang="en-US"/>
          </a:p>
        </p:txBody>
      </p:sp>
    </p:spTree>
    <p:extLst>
      <p:ext uri="{BB962C8B-B14F-4D97-AF65-F5344CB8AC3E}">
        <p14:creationId xmlns:p14="http://schemas.microsoft.com/office/powerpoint/2010/main" val="2847478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4FD041-62AF-4FA5-AC90-3CF4DEC02377}" type="datetime1">
              <a:rPr lang="en-US" smtClean="0"/>
              <a:t>9/16/2021</a:t>
            </a:fld>
            <a:endParaRPr lang="en-US"/>
          </a:p>
        </p:txBody>
      </p:sp>
      <p:sp>
        <p:nvSpPr>
          <p:cNvPr id="4" name="Footer Placeholder 3"/>
          <p:cNvSpPr>
            <a:spLocks noGrp="1"/>
          </p:cNvSpPr>
          <p:nvPr>
            <p:ph type="ftr" sz="quarter" idx="11"/>
          </p:nvPr>
        </p:nvSpPr>
        <p:spPr/>
        <p:txBody>
          <a:bodyPr/>
          <a:lstStyle/>
          <a:p>
            <a:r>
              <a:rPr lang="en-US"/>
              <a:t>Writing Faith Development Narratives</a:t>
            </a:r>
          </a:p>
        </p:txBody>
      </p:sp>
      <p:sp>
        <p:nvSpPr>
          <p:cNvPr id="5" name="Slide Number Placeholder 4"/>
          <p:cNvSpPr>
            <a:spLocks noGrp="1"/>
          </p:cNvSpPr>
          <p:nvPr>
            <p:ph type="sldNum" sz="quarter" idx="12"/>
          </p:nvPr>
        </p:nvSpPr>
        <p:spPr/>
        <p:txBody>
          <a:bodyPr/>
          <a:lstStyle/>
          <a:p>
            <a:fld id="{36B37BA4-CFA2-425C-A9C7-C4B54AEF869C}" type="slidenum">
              <a:rPr lang="en-US" smtClean="0"/>
              <a:pPr/>
              <a:t>‹#›</a:t>
            </a:fld>
            <a:endParaRPr lang="en-US"/>
          </a:p>
        </p:txBody>
      </p:sp>
    </p:spTree>
    <p:extLst>
      <p:ext uri="{BB962C8B-B14F-4D97-AF65-F5344CB8AC3E}">
        <p14:creationId xmlns:p14="http://schemas.microsoft.com/office/powerpoint/2010/main" val="1687212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19CCB-6FCB-4A60-A53A-8A671DA92B93}" type="datetime1">
              <a:rPr lang="en-US" smtClean="0"/>
              <a:t>9/16/2021</a:t>
            </a:fld>
            <a:endParaRPr lang="en-US"/>
          </a:p>
        </p:txBody>
      </p:sp>
      <p:sp>
        <p:nvSpPr>
          <p:cNvPr id="3" name="Footer Placeholder 2"/>
          <p:cNvSpPr>
            <a:spLocks noGrp="1"/>
          </p:cNvSpPr>
          <p:nvPr>
            <p:ph type="ftr" sz="quarter" idx="11"/>
          </p:nvPr>
        </p:nvSpPr>
        <p:spPr/>
        <p:txBody>
          <a:bodyPr/>
          <a:lstStyle/>
          <a:p>
            <a:r>
              <a:rPr lang="en-US"/>
              <a:t>Writing Faith Development Narratives</a:t>
            </a:r>
          </a:p>
        </p:txBody>
      </p:sp>
      <p:sp>
        <p:nvSpPr>
          <p:cNvPr id="4" name="Slide Number Placeholder 3"/>
          <p:cNvSpPr>
            <a:spLocks noGrp="1"/>
          </p:cNvSpPr>
          <p:nvPr>
            <p:ph type="sldNum" sz="quarter" idx="12"/>
          </p:nvPr>
        </p:nvSpPr>
        <p:spPr/>
        <p:txBody>
          <a:bodyPr/>
          <a:lstStyle/>
          <a:p>
            <a:fld id="{36B37BA4-CFA2-425C-A9C7-C4B54AEF869C}" type="slidenum">
              <a:rPr lang="en-US" smtClean="0"/>
              <a:pPr/>
              <a:t>‹#›</a:t>
            </a:fld>
            <a:endParaRPr lang="en-US"/>
          </a:p>
        </p:txBody>
      </p:sp>
    </p:spTree>
    <p:extLst>
      <p:ext uri="{BB962C8B-B14F-4D97-AF65-F5344CB8AC3E}">
        <p14:creationId xmlns:p14="http://schemas.microsoft.com/office/powerpoint/2010/main" val="165101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CE936E-E2E5-47AF-8D12-7595CFA69023}" type="datetime1">
              <a:rPr lang="en-US" smtClean="0"/>
              <a:t>9/16/2021</a:t>
            </a:fld>
            <a:endParaRPr lang="en-US"/>
          </a:p>
        </p:txBody>
      </p:sp>
      <p:sp>
        <p:nvSpPr>
          <p:cNvPr id="6" name="Footer Placeholder 5"/>
          <p:cNvSpPr>
            <a:spLocks noGrp="1"/>
          </p:cNvSpPr>
          <p:nvPr>
            <p:ph type="ftr" sz="quarter" idx="11"/>
          </p:nvPr>
        </p:nvSpPr>
        <p:spPr/>
        <p:txBody>
          <a:bodyPr/>
          <a:lstStyle/>
          <a:p>
            <a:r>
              <a:rPr lang="en-US"/>
              <a:t>Writing Faith Development Narratives</a:t>
            </a:r>
          </a:p>
        </p:txBody>
      </p:sp>
      <p:sp>
        <p:nvSpPr>
          <p:cNvPr id="7" name="Slide Number Placeholder 6"/>
          <p:cNvSpPr>
            <a:spLocks noGrp="1"/>
          </p:cNvSpPr>
          <p:nvPr>
            <p:ph type="sldNum" sz="quarter" idx="12"/>
          </p:nvPr>
        </p:nvSpPr>
        <p:spPr/>
        <p:txBody>
          <a:bodyPr/>
          <a:lstStyle/>
          <a:p>
            <a:fld id="{36B37BA4-CFA2-425C-A9C7-C4B54AEF869C}" type="slidenum">
              <a:rPr lang="en-US" smtClean="0"/>
              <a:pPr/>
              <a:t>‹#›</a:t>
            </a:fld>
            <a:endParaRPr lang="en-US"/>
          </a:p>
        </p:txBody>
      </p:sp>
    </p:spTree>
    <p:extLst>
      <p:ext uri="{BB962C8B-B14F-4D97-AF65-F5344CB8AC3E}">
        <p14:creationId xmlns:p14="http://schemas.microsoft.com/office/powerpoint/2010/main" val="2782049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BC0BAD-E9BC-4CD5-BAC5-A5A0260A38C6}" type="datetime1">
              <a:rPr lang="en-US" smtClean="0"/>
              <a:t>9/16/2021</a:t>
            </a:fld>
            <a:endParaRPr lang="en-US"/>
          </a:p>
        </p:txBody>
      </p:sp>
      <p:sp>
        <p:nvSpPr>
          <p:cNvPr id="6" name="Footer Placeholder 5"/>
          <p:cNvSpPr>
            <a:spLocks noGrp="1"/>
          </p:cNvSpPr>
          <p:nvPr>
            <p:ph type="ftr" sz="quarter" idx="11"/>
          </p:nvPr>
        </p:nvSpPr>
        <p:spPr/>
        <p:txBody>
          <a:bodyPr/>
          <a:lstStyle/>
          <a:p>
            <a:r>
              <a:rPr lang="en-US"/>
              <a:t>Writing Faith Development Narratives</a:t>
            </a:r>
          </a:p>
        </p:txBody>
      </p:sp>
      <p:sp>
        <p:nvSpPr>
          <p:cNvPr id="7" name="Slide Number Placeholder 6"/>
          <p:cNvSpPr>
            <a:spLocks noGrp="1"/>
          </p:cNvSpPr>
          <p:nvPr>
            <p:ph type="sldNum" sz="quarter" idx="12"/>
          </p:nvPr>
        </p:nvSpPr>
        <p:spPr/>
        <p:txBody>
          <a:bodyPr/>
          <a:lstStyle/>
          <a:p>
            <a:fld id="{36B37BA4-CFA2-425C-A9C7-C4B54AEF869C}" type="slidenum">
              <a:rPr lang="en-US" smtClean="0"/>
              <a:pPr/>
              <a:t>‹#›</a:t>
            </a:fld>
            <a:endParaRPr lang="en-US"/>
          </a:p>
        </p:txBody>
      </p:sp>
    </p:spTree>
    <p:extLst>
      <p:ext uri="{BB962C8B-B14F-4D97-AF65-F5344CB8AC3E}">
        <p14:creationId xmlns:p14="http://schemas.microsoft.com/office/powerpoint/2010/main" val="94337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ED27CA-05B0-44E0-B75E-20E53BBFF57B}"/>
              </a:ext>
            </a:extLst>
          </p:cNvPr>
          <p:cNvPicPr>
            <a:picLocks noChangeAspect="1"/>
          </p:cNvPicPr>
          <p:nvPr userDrawn="1"/>
        </p:nvPicPr>
        <p:blipFill>
          <a:blip r:embed="rId13"/>
          <a:stretch>
            <a:fillRect/>
          </a:stretch>
        </p:blipFill>
        <p:spPr>
          <a:xfrm>
            <a:off x="0" y="0"/>
            <a:ext cx="12192000" cy="6857999"/>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95EE42-311A-4FD3-AC45-2384C23F066C}" type="datetime1">
              <a:rPr lang="en-US" smtClean="0"/>
              <a:pPr/>
              <a:t>9/16/2021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Writing Faith Development Narratives</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B37BA4-CFA2-425C-A9C7-C4B54AEF869C}" type="slidenum">
              <a:rPr lang="en-US" smtClean="0"/>
              <a:pPr/>
              <a:t>‹#›</a:t>
            </a:fld>
            <a:endParaRPr lang="en-US" dirty="0"/>
          </a:p>
        </p:txBody>
      </p:sp>
    </p:spTree>
    <p:extLst>
      <p:ext uri="{BB962C8B-B14F-4D97-AF65-F5344CB8AC3E}">
        <p14:creationId xmlns:p14="http://schemas.microsoft.com/office/powerpoint/2010/main" val="1735085225"/>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lum bright="-14000"/>
          </a:blip>
          <a:srcRect t="4856" b="7746"/>
          <a:stretch/>
        </p:blipFill>
        <p:spPr>
          <a:xfrm>
            <a:off x="0" y="0"/>
            <a:ext cx="12192000" cy="6858000"/>
          </a:xfrm>
          <a:prstGeom prst="rect">
            <a:avLst/>
          </a:prstGeom>
        </p:spPr>
      </p:pic>
      <p:sp>
        <p:nvSpPr>
          <p:cNvPr id="2" name="Title 1"/>
          <p:cNvSpPr>
            <a:spLocks noGrp="1"/>
          </p:cNvSpPr>
          <p:nvPr>
            <p:ph type="ctrTitle"/>
          </p:nvPr>
        </p:nvSpPr>
        <p:spPr>
          <a:xfrm>
            <a:off x="152400" y="4191000"/>
            <a:ext cx="11811000" cy="1817077"/>
          </a:xfrm>
        </p:spPr>
        <p:txBody>
          <a:bodyPr>
            <a:noAutofit/>
          </a:bodyPr>
          <a:lstStyle/>
          <a:p>
            <a:r>
              <a:rPr lang="en-US" sz="4400" b="1" cap="small" dirty="0">
                <a:solidFill>
                  <a:schemeClr val="bg1"/>
                </a:solidFill>
                <a:effectLst>
                  <a:outerShdw blurRad="38100" dist="38100" dir="2700000" algn="tl">
                    <a:srgbClr val="000000">
                      <a:alpha val="43137"/>
                    </a:srgbClr>
                  </a:outerShdw>
                </a:effectLst>
              </a:rPr>
              <a:t>Writing Faith development narratives for pre-tenure, promotion &amp; Tenure review files</a:t>
            </a:r>
          </a:p>
        </p:txBody>
      </p:sp>
      <p:sp>
        <p:nvSpPr>
          <p:cNvPr id="3" name="Subtitle 2"/>
          <p:cNvSpPr>
            <a:spLocks noGrp="1"/>
          </p:cNvSpPr>
          <p:nvPr>
            <p:ph type="subTitle" idx="1"/>
          </p:nvPr>
        </p:nvSpPr>
        <p:spPr>
          <a:xfrm>
            <a:off x="76200" y="5867400"/>
            <a:ext cx="12039600" cy="914400"/>
          </a:xfrm>
        </p:spPr>
        <p:txBody>
          <a:bodyPr>
            <a:normAutofit/>
          </a:bodyPr>
          <a:lstStyle/>
          <a:p>
            <a:r>
              <a:rPr lang="en-US" dirty="0">
                <a:solidFill>
                  <a:srgbClr val="FFFF00"/>
                </a:solidFill>
              </a:rPr>
              <a:t>Thursday, September 16, 2021, 10:00am-1:00pm, Emerson Hall Classroom</a:t>
            </a:r>
          </a:p>
          <a:p>
            <a:r>
              <a:rPr lang="en-US" dirty="0">
                <a:solidFill>
                  <a:srgbClr val="FFFF00"/>
                </a:solidFill>
              </a:rPr>
              <a:t>Facilitator: Dr. David Nienhuis</a:t>
            </a:r>
          </a:p>
          <a:p>
            <a:pPr>
              <a:buFont typeface="Arial" pitchFamily="34" charset="0"/>
              <a:buChar char="•"/>
            </a:pPr>
            <a:endParaRPr lang="en-US" dirty="0">
              <a:solidFill>
                <a:srgbClr val="FFFF00"/>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Goals of Today’s Workshop</a:t>
            </a:r>
          </a:p>
        </p:txBody>
      </p:sp>
      <p:sp>
        <p:nvSpPr>
          <p:cNvPr id="3" name="Content Placeholder 2"/>
          <p:cNvSpPr>
            <a:spLocks noGrp="1"/>
          </p:cNvSpPr>
          <p:nvPr>
            <p:ph idx="1"/>
          </p:nvPr>
        </p:nvSpPr>
        <p:spPr/>
        <p:txBody>
          <a:bodyPr>
            <a:normAutofit lnSpcReduction="10000"/>
          </a:bodyPr>
          <a:lstStyle/>
          <a:p>
            <a:pPr marL="137160" indent="0">
              <a:buSzPct val="80000"/>
              <a:buNone/>
            </a:pPr>
            <a:r>
              <a:rPr lang="en-US" sz="3600" b="1" u="sng" dirty="0">
                <a:solidFill>
                  <a:schemeClr val="bg1"/>
                </a:solidFill>
              </a:rPr>
              <a:t>Larger goal</a:t>
            </a:r>
            <a:r>
              <a:rPr lang="en-US" sz="3600" dirty="0">
                <a:solidFill>
                  <a:schemeClr val="bg1"/>
                </a:solidFill>
              </a:rPr>
              <a:t>: to encourage faculty to reflect on their personal faith insofar as it shapes and informs… </a:t>
            </a:r>
          </a:p>
          <a:p>
            <a:pPr marL="971550" lvl="1" indent="-514350">
              <a:buFont typeface="+mj-lt"/>
              <a:buAutoNum type="arabicPeriod"/>
            </a:pPr>
            <a:r>
              <a:rPr lang="en-US" sz="3200" dirty="0">
                <a:solidFill>
                  <a:schemeClr val="bg1"/>
                </a:solidFill>
              </a:rPr>
              <a:t>their own teaching and research,</a:t>
            </a:r>
          </a:p>
          <a:p>
            <a:pPr marL="971550" lvl="1" indent="-514350">
              <a:buFont typeface="+mj-lt"/>
              <a:buAutoNum type="arabicPeriod"/>
            </a:pPr>
            <a:r>
              <a:rPr lang="en-US" sz="3200" dirty="0">
                <a:solidFill>
                  <a:schemeClr val="bg1"/>
                </a:solidFill>
              </a:rPr>
              <a:t>their membership in the SPU community, and</a:t>
            </a:r>
          </a:p>
          <a:p>
            <a:pPr marL="971550" lvl="1" indent="-514350">
              <a:buFont typeface="+mj-lt"/>
              <a:buAutoNum type="arabicPeriod"/>
            </a:pPr>
            <a:r>
              <a:rPr lang="en-US" sz="3200" dirty="0">
                <a:solidFill>
                  <a:schemeClr val="bg1"/>
                </a:solidFill>
              </a:rPr>
              <a:t>their contributions to Christian higher education.</a:t>
            </a:r>
          </a:p>
          <a:p>
            <a:pPr marL="971550" lvl="1" indent="-514350">
              <a:buFont typeface="+mj-lt"/>
              <a:buAutoNum type="arabicPeriod"/>
            </a:pPr>
            <a:endParaRPr lang="en-US" dirty="0">
              <a:solidFill>
                <a:schemeClr val="bg1"/>
              </a:solidFill>
            </a:endParaRPr>
          </a:p>
          <a:p>
            <a:pPr marL="137160" indent="0">
              <a:buNone/>
            </a:pPr>
            <a:r>
              <a:rPr lang="en-US" sz="3200" i="1" dirty="0">
                <a:solidFill>
                  <a:schemeClr val="bg1"/>
                </a:solidFill>
              </a:rPr>
              <a:t>Note: This larger goal entails more than the production of a document. It is part of the formation of a Christian </a:t>
            </a:r>
            <a:r>
              <a:rPr lang="en-US" sz="3200" i="1" u="sng" dirty="0">
                <a:solidFill>
                  <a:schemeClr val="bg1"/>
                </a:solidFill>
              </a:rPr>
              <a:t>vocation</a:t>
            </a:r>
            <a:r>
              <a:rPr lang="en-US" sz="3200" i="1" dirty="0">
                <a:solidFill>
                  <a:schemeClr val="bg1"/>
                </a:solidFill>
              </a:rPr>
              <a:t> </a:t>
            </a:r>
            <a:r>
              <a:rPr lang="en-US" sz="3200" dirty="0">
                <a:solidFill>
                  <a:schemeClr val="bg1"/>
                </a:solidFill>
              </a:rPr>
              <a:t>(notice that your vocation essay follows your faith essay).</a:t>
            </a:r>
            <a:r>
              <a:rPr lang="en-US" sz="3200" i="1" dirty="0">
                <a:solidFill>
                  <a:schemeClr val="bg1"/>
                </a:solidFill>
              </a:rPr>
              <a:t>  </a:t>
            </a:r>
          </a:p>
        </p:txBody>
      </p:sp>
      <p:sp>
        <p:nvSpPr>
          <p:cNvPr id="4" name="Date Placeholder 3"/>
          <p:cNvSpPr>
            <a:spLocks noGrp="1"/>
          </p:cNvSpPr>
          <p:nvPr>
            <p:ph type="dt" sz="half" idx="10"/>
          </p:nvPr>
        </p:nvSpPr>
        <p:spPr/>
        <p:txBody>
          <a:bodyPr/>
          <a:lstStyle/>
          <a:p>
            <a:fld id="{5922BCE7-EE19-4841-809C-A54460399A40}" type="datetime1">
              <a:rPr lang="en-US" smtClean="0"/>
              <a:t>9/16/2021</a:t>
            </a:fld>
            <a:endParaRPr lang="en-US"/>
          </a:p>
        </p:txBody>
      </p:sp>
      <p:sp>
        <p:nvSpPr>
          <p:cNvPr id="6" name="Footer Placeholder 5"/>
          <p:cNvSpPr>
            <a:spLocks noGrp="1"/>
          </p:cNvSpPr>
          <p:nvPr>
            <p:ph type="ftr" sz="quarter" idx="11"/>
          </p:nvPr>
        </p:nvSpPr>
        <p:spPr/>
        <p:txBody>
          <a:bodyPr/>
          <a:lstStyle/>
          <a:p>
            <a:r>
              <a:rPr lang="en-US"/>
              <a:t>Writing Faith Development Narratives</a:t>
            </a:r>
          </a:p>
        </p:txBody>
      </p:sp>
      <p:sp>
        <p:nvSpPr>
          <p:cNvPr id="5" name="Slide Number Placeholder 4"/>
          <p:cNvSpPr>
            <a:spLocks noGrp="1"/>
          </p:cNvSpPr>
          <p:nvPr>
            <p:ph type="sldNum" sz="quarter" idx="12"/>
          </p:nvPr>
        </p:nvSpPr>
        <p:spPr/>
        <p:txBody>
          <a:bodyPr/>
          <a:lstStyle/>
          <a:p>
            <a:fld id="{36B37BA4-CFA2-425C-A9C7-C4B54AEF869C}" type="slidenum">
              <a:rPr lang="en-US" smtClean="0"/>
              <a:pPr/>
              <a:t>10</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0" y="304801"/>
            <a:ext cx="10515600" cy="2438400"/>
          </a:xfrm>
        </p:spPr>
        <p:txBody>
          <a:bodyPr/>
          <a:lstStyle/>
          <a:p>
            <a:r>
              <a:rPr lang="en-US" b="1" dirty="0">
                <a:solidFill>
                  <a:schemeClr val="bg1"/>
                </a:solidFill>
              </a:rPr>
              <a:t>II. Basic Elements</a:t>
            </a:r>
            <a:endParaRPr lang="en-US" sz="5400" dirty="0">
              <a:solidFill>
                <a:schemeClr val="bg1"/>
              </a:solidFill>
            </a:endParaRPr>
          </a:p>
        </p:txBody>
      </p:sp>
      <p:sp>
        <p:nvSpPr>
          <p:cNvPr id="3" name="Text Placeholder 2"/>
          <p:cNvSpPr>
            <a:spLocks noGrp="1"/>
          </p:cNvSpPr>
          <p:nvPr>
            <p:ph type="body" idx="1"/>
          </p:nvPr>
        </p:nvSpPr>
        <p:spPr>
          <a:xfrm>
            <a:off x="1219200" y="3200400"/>
            <a:ext cx="10668000" cy="1911814"/>
          </a:xfrm>
        </p:spPr>
        <p:txBody>
          <a:bodyPr>
            <a:noAutofit/>
          </a:bodyPr>
          <a:lstStyle/>
          <a:p>
            <a:pPr marL="816102" indent="-742950">
              <a:buClr>
                <a:schemeClr val="bg1"/>
              </a:buClr>
              <a:buSzPct val="84000"/>
              <a:buFont typeface="+mj-lt"/>
              <a:buAutoNum type="arabicPeriod"/>
            </a:pPr>
            <a:r>
              <a:rPr lang="en-US" sz="3600" dirty="0">
                <a:solidFill>
                  <a:schemeClr val="bg1"/>
                </a:solidFill>
              </a:rPr>
              <a:t>What the </a:t>
            </a:r>
            <a:r>
              <a:rPr lang="en-US" sz="3600" i="1" dirty="0">
                <a:solidFill>
                  <a:schemeClr val="bg1"/>
                </a:solidFill>
              </a:rPr>
              <a:t>Handbook</a:t>
            </a:r>
            <a:r>
              <a:rPr lang="en-US" sz="3600" dirty="0">
                <a:solidFill>
                  <a:schemeClr val="bg1"/>
                </a:solidFill>
              </a:rPr>
              <a:t> requires</a:t>
            </a:r>
          </a:p>
          <a:p>
            <a:pPr marL="816102" indent="-742950">
              <a:buClr>
                <a:schemeClr val="bg1"/>
              </a:buClr>
              <a:buSzPct val="84000"/>
              <a:buFont typeface="+mj-lt"/>
              <a:buAutoNum type="arabicPeriod"/>
            </a:pPr>
            <a:r>
              <a:rPr lang="en-US" sz="3600" dirty="0">
                <a:solidFill>
                  <a:schemeClr val="bg1"/>
                </a:solidFill>
              </a:rPr>
              <a:t>What the Faculty Status Committee hopes to see</a:t>
            </a:r>
          </a:p>
          <a:p>
            <a:pPr marL="816102" indent="-742950">
              <a:buClr>
                <a:schemeClr val="bg1"/>
              </a:buClr>
              <a:buSzPct val="85000"/>
              <a:buFont typeface="+mj-lt"/>
              <a:buAutoNum type="arabicPeriod"/>
            </a:pPr>
            <a:r>
              <a:rPr lang="en-US" sz="3600" dirty="0">
                <a:solidFill>
                  <a:schemeClr val="bg1"/>
                </a:solidFill>
              </a:rPr>
              <a:t>Compositional Strategies</a:t>
            </a:r>
          </a:p>
          <a:p>
            <a:pPr marL="73152">
              <a:buClr>
                <a:schemeClr val="bg1"/>
              </a:buClr>
              <a:buSzPct val="85000"/>
            </a:pPr>
            <a:endParaRPr lang="en-US" sz="1800" dirty="0">
              <a:solidFill>
                <a:schemeClr val="bg1"/>
              </a:solidFill>
            </a:endParaRPr>
          </a:p>
          <a:p>
            <a:pPr marL="73152">
              <a:buClr>
                <a:schemeClr val="bg1"/>
              </a:buClr>
              <a:buSzPct val="85000"/>
            </a:pPr>
            <a:r>
              <a:rPr lang="en-US" sz="2800" i="1" dirty="0">
                <a:solidFill>
                  <a:schemeClr val="bg1"/>
                </a:solidFill>
              </a:rPr>
              <a:t>Note: We’ll take a coffee break when the time seems right</a:t>
            </a:r>
            <a:endParaRPr lang="en-US" sz="3600" i="1" dirty="0">
              <a:solidFill>
                <a:schemeClr val="bg1"/>
              </a:solidFill>
            </a:endParaRPr>
          </a:p>
        </p:txBody>
      </p:sp>
      <p:sp>
        <p:nvSpPr>
          <p:cNvPr id="4" name="Date Placeholder 3"/>
          <p:cNvSpPr>
            <a:spLocks noGrp="1"/>
          </p:cNvSpPr>
          <p:nvPr>
            <p:ph type="dt" sz="half" idx="10"/>
          </p:nvPr>
        </p:nvSpPr>
        <p:spPr/>
        <p:txBody>
          <a:bodyPr/>
          <a:lstStyle/>
          <a:p>
            <a:fld id="{89BEEF00-4466-4033-93F5-E72F71607C0F}" type="datetime1">
              <a:rPr lang="en-US" smtClean="0">
                <a:solidFill>
                  <a:schemeClr val="accent1">
                    <a:lumMod val="50000"/>
                  </a:schemeClr>
                </a:solidFill>
              </a:rPr>
              <a:t>9/16/2021</a:t>
            </a:fld>
            <a:endParaRPr lang="en-US" dirty="0">
              <a:solidFill>
                <a:schemeClr val="accent1">
                  <a:lumMod val="50000"/>
                </a:schemeClr>
              </a:solidFill>
            </a:endParaRPr>
          </a:p>
        </p:txBody>
      </p:sp>
      <p:sp>
        <p:nvSpPr>
          <p:cNvPr id="6" name="Footer Placeholder 5"/>
          <p:cNvSpPr>
            <a:spLocks noGrp="1"/>
          </p:cNvSpPr>
          <p:nvPr>
            <p:ph type="ftr" sz="quarter" idx="11"/>
          </p:nvPr>
        </p:nvSpPr>
        <p:spPr/>
        <p:txBody>
          <a:bodyPr/>
          <a:lstStyle/>
          <a:p>
            <a:r>
              <a:rPr lang="en-US" dirty="0">
                <a:solidFill>
                  <a:schemeClr val="accent1">
                    <a:lumMod val="50000"/>
                  </a:schemeClr>
                </a:solidFill>
              </a:rPr>
              <a:t>Writing Faith Development Narratives</a:t>
            </a:r>
          </a:p>
        </p:txBody>
      </p:sp>
      <p:sp>
        <p:nvSpPr>
          <p:cNvPr id="5" name="Slide Number Placeholder 4"/>
          <p:cNvSpPr>
            <a:spLocks noGrp="1"/>
          </p:cNvSpPr>
          <p:nvPr>
            <p:ph type="sldNum" sz="quarter" idx="12"/>
          </p:nvPr>
        </p:nvSpPr>
        <p:spPr/>
        <p:txBody>
          <a:bodyPr/>
          <a:lstStyle/>
          <a:p>
            <a:fld id="{36B37BA4-CFA2-425C-A9C7-C4B54AEF869C}" type="slidenum">
              <a:rPr lang="en-US" smtClean="0">
                <a:solidFill>
                  <a:schemeClr val="accent1">
                    <a:lumMod val="50000"/>
                  </a:schemeClr>
                </a:solidFill>
              </a:rPr>
              <a:pPr/>
              <a:t>11</a:t>
            </a:fld>
            <a:endParaRPr lang="en-US" dirty="0">
              <a:solidFill>
                <a:schemeClr val="accent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400" b="1" dirty="0">
                <a:solidFill>
                  <a:schemeClr val="bg1"/>
                </a:solidFill>
              </a:rPr>
              <a:t>1. What the </a:t>
            </a:r>
            <a:r>
              <a:rPr lang="en-US" sz="4400" b="1" i="1" dirty="0">
                <a:solidFill>
                  <a:schemeClr val="bg1"/>
                </a:solidFill>
              </a:rPr>
              <a:t>Faculty</a:t>
            </a:r>
            <a:r>
              <a:rPr lang="en-US" sz="4400" b="1" dirty="0">
                <a:solidFill>
                  <a:schemeClr val="bg1"/>
                </a:solidFill>
              </a:rPr>
              <a:t> </a:t>
            </a:r>
            <a:r>
              <a:rPr lang="en-US" sz="4400" b="1" i="1" dirty="0">
                <a:solidFill>
                  <a:schemeClr val="bg1"/>
                </a:solidFill>
              </a:rPr>
              <a:t>Handbook </a:t>
            </a:r>
            <a:r>
              <a:rPr lang="en-US" sz="4400" b="1" dirty="0">
                <a:solidFill>
                  <a:schemeClr val="bg1"/>
                </a:solidFill>
              </a:rPr>
              <a:t>requires</a:t>
            </a:r>
          </a:p>
        </p:txBody>
      </p:sp>
      <p:sp>
        <p:nvSpPr>
          <p:cNvPr id="2" name="Text Placeholder 1"/>
          <p:cNvSpPr>
            <a:spLocks noGrp="1"/>
          </p:cNvSpPr>
          <p:nvPr>
            <p:ph idx="1"/>
          </p:nvPr>
        </p:nvSpPr>
        <p:spPr/>
        <p:txBody>
          <a:bodyPr>
            <a:noAutofit/>
          </a:bodyPr>
          <a:lstStyle/>
          <a:p>
            <a:pPr marL="137160" indent="0">
              <a:buNone/>
            </a:pPr>
            <a:r>
              <a:rPr lang="en-US" sz="3600" dirty="0">
                <a:solidFill>
                  <a:schemeClr val="bg1"/>
                </a:solidFill>
              </a:rPr>
              <a:t>The description of the essay is identical for all three FSC performance reviews:</a:t>
            </a:r>
          </a:p>
          <a:p>
            <a:pPr marL="708660" indent="-571500"/>
            <a:r>
              <a:rPr lang="en-US" sz="3600" dirty="0">
                <a:solidFill>
                  <a:schemeClr val="bg1"/>
                </a:solidFill>
              </a:rPr>
              <a:t>Content of all review files – </a:t>
            </a:r>
            <a:r>
              <a:rPr lang="en-US" sz="3600" i="1" dirty="0">
                <a:solidFill>
                  <a:schemeClr val="bg1"/>
                </a:solidFill>
              </a:rPr>
              <a:t>FH</a:t>
            </a:r>
            <a:r>
              <a:rPr lang="en-US" sz="3600" dirty="0">
                <a:solidFill>
                  <a:schemeClr val="bg1"/>
                </a:solidFill>
              </a:rPr>
              <a:t> 10.2</a:t>
            </a:r>
          </a:p>
          <a:p>
            <a:pPr marL="708660" indent="-571500"/>
            <a:r>
              <a:rPr lang="en-US" sz="3600" dirty="0">
                <a:solidFill>
                  <a:schemeClr val="bg1"/>
                </a:solidFill>
              </a:rPr>
              <a:t>Pre-Tenure Review described – </a:t>
            </a:r>
            <a:r>
              <a:rPr lang="en-US" sz="3600" i="1" dirty="0">
                <a:solidFill>
                  <a:schemeClr val="bg1"/>
                </a:solidFill>
              </a:rPr>
              <a:t>FH </a:t>
            </a:r>
            <a:r>
              <a:rPr lang="en-US" sz="3600" dirty="0">
                <a:solidFill>
                  <a:schemeClr val="bg1"/>
                </a:solidFill>
              </a:rPr>
              <a:t>10.3</a:t>
            </a:r>
          </a:p>
          <a:p>
            <a:pPr marL="708660" indent="-571500"/>
            <a:r>
              <a:rPr lang="en-US" sz="3600" dirty="0">
                <a:solidFill>
                  <a:schemeClr val="bg1"/>
                </a:solidFill>
              </a:rPr>
              <a:t>Tenure Review described – </a:t>
            </a:r>
            <a:r>
              <a:rPr lang="en-US" sz="3600" i="1" dirty="0">
                <a:solidFill>
                  <a:schemeClr val="bg1"/>
                </a:solidFill>
              </a:rPr>
              <a:t>FH </a:t>
            </a:r>
            <a:r>
              <a:rPr lang="en-US" sz="3600" dirty="0">
                <a:solidFill>
                  <a:schemeClr val="bg1"/>
                </a:solidFill>
              </a:rPr>
              <a:t>10.5</a:t>
            </a:r>
          </a:p>
          <a:p>
            <a:pPr marL="708660" indent="-571500"/>
            <a:r>
              <a:rPr lang="en-US" sz="3600" dirty="0">
                <a:solidFill>
                  <a:schemeClr val="bg1"/>
                </a:solidFill>
              </a:rPr>
              <a:t>Promotion Application described – </a:t>
            </a:r>
            <a:r>
              <a:rPr lang="en-US" sz="3600" i="1" dirty="0">
                <a:solidFill>
                  <a:schemeClr val="bg1"/>
                </a:solidFill>
              </a:rPr>
              <a:t>FH </a:t>
            </a:r>
            <a:r>
              <a:rPr lang="en-US" sz="3600" dirty="0">
                <a:solidFill>
                  <a:schemeClr val="bg1"/>
                </a:solidFill>
              </a:rPr>
              <a:t>10.8</a:t>
            </a:r>
          </a:p>
        </p:txBody>
      </p:sp>
      <p:sp>
        <p:nvSpPr>
          <p:cNvPr id="6" name="Date Placeholder 5"/>
          <p:cNvSpPr>
            <a:spLocks noGrp="1"/>
          </p:cNvSpPr>
          <p:nvPr>
            <p:ph type="dt" sz="half" idx="10"/>
          </p:nvPr>
        </p:nvSpPr>
        <p:spPr/>
        <p:txBody>
          <a:bodyPr/>
          <a:lstStyle/>
          <a:p>
            <a:fld id="{9E0692B4-0705-4513-94E7-515FFF30A9CB}" type="datetime1">
              <a:rPr lang="en-US" smtClean="0"/>
              <a:t>9/16/2021</a:t>
            </a:fld>
            <a:endParaRPr lang="en-US" dirty="0"/>
          </a:p>
        </p:txBody>
      </p:sp>
      <p:sp>
        <p:nvSpPr>
          <p:cNvPr id="3" name="Footer Placeholder 2"/>
          <p:cNvSpPr>
            <a:spLocks noGrp="1"/>
          </p:cNvSpPr>
          <p:nvPr>
            <p:ph type="ftr" sz="quarter" idx="11"/>
          </p:nvPr>
        </p:nvSpPr>
        <p:spPr/>
        <p:txBody>
          <a:bodyPr/>
          <a:lstStyle/>
          <a:p>
            <a:r>
              <a:rPr lang="en-US"/>
              <a:t>Writing Faith Development Narratives</a:t>
            </a:r>
          </a:p>
        </p:txBody>
      </p:sp>
      <p:sp>
        <p:nvSpPr>
          <p:cNvPr id="7" name="Slide Number Placeholder 6"/>
          <p:cNvSpPr>
            <a:spLocks noGrp="1"/>
          </p:cNvSpPr>
          <p:nvPr>
            <p:ph type="sldNum" sz="quarter" idx="12"/>
          </p:nvPr>
        </p:nvSpPr>
        <p:spPr/>
        <p:txBody>
          <a:bodyPr/>
          <a:lstStyle/>
          <a:p>
            <a:fld id="{36B37BA4-CFA2-425C-A9C7-C4B54AEF869C}" type="slidenum">
              <a:rPr lang="en-US" smtClean="0"/>
              <a:pPr/>
              <a:t>12</a:t>
            </a:fld>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idx="1"/>
          </p:nvPr>
        </p:nvSpPr>
        <p:spPr>
          <a:xfrm>
            <a:off x="1066800" y="1676400"/>
            <a:ext cx="10896600" cy="4495800"/>
          </a:xfrm>
        </p:spPr>
        <p:txBody>
          <a:bodyPr>
            <a:noAutofit/>
          </a:bodyPr>
          <a:lstStyle/>
          <a:p>
            <a:pPr marL="137160" indent="0">
              <a:buNone/>
            </a:pPr>
            <a:r>
              <a:rPr lang="en-US" sz="3600" b="1" dirty="0">
                <a:solidFill>
                  <a:schemeClr val="bg1"/>
                </a:solidFill>
              </a:rPr>
              <a:t>Part I of your file: “Primary documents”</a:t>
            </a:r>
          </a:p>
          <a:p>
            <a:pPr marL="914400" indent="-457200">
              <a:buAutoNum type="alphaUcPeriod"/>
            </a:pPr>
            <a:r>
              <a:rPr lang="en-US" sz="3200" dirty="0">
                <a:solidFill>
                  <a:schemeClr val="bg1"/>
                </a:solidFill>
              </a:rPr>
              <a:t>Curriculum Vitae [5 pages]</a:t>
            </a:r>
          </a:p>
          <a:p>
            <a:pPr marL="914400" indent="-457200">
              <a:buAutoNum type="alphaUcPeriod"/>
            </a:pPr>
            <a:r>
              <a:rPr lang="en-US" sz="3200" b="1" i="1" dirty="0">
                <a:solidFill>
                  <a:schemeClr val="bg1"/>
                </a:solidFill>
              </a:rPr>
              <a:t>Faith Statement</a:t>
            </a:r>
            <a:r>
              <a:rPr lang="en-US" sz="3200" b="1" dirty="0">
                <a:solidFill>
                  <a:schemeClr val="bg1"/>
                </a:solidFill>
              </a:rPr>
              <a:t> </a:t>
            </a:r>
            <a:r>
              <a:rPr lang="en-US" sz="3200" dirty="0">
                <a:solidFill>
                  <a:schemeClr val="bg1"/>
                </a:solidFill>
              </a:rPr>
              <a:t>[4 pages]</a:t>
            </a:r>
          </a:p>
          <a:p>
            <a:pPr marL="914400" indent="-457200">
              <a:buAutoNum type="alphaUcPeriod"/>
            </a:pPr>
            <a:r>
              <a:rPr lang="en-US" sz="3200" dirty="0">
                <a:solidFill>
                  <a:schemeClr val="bg1"/>
                </a:solidFill>
              </a:rPr>
              <a:t>Vocation Statement [4 pages]</a:t>
            </a:r>
          </a:p>
          <a:p>
            <a:pPr marL="914400" indent="-457200">
              <a:buAutoNum type="alphaUcPeriod"/>
            </a:pPr>
            <a:r>
              <a:rPr lang="en-US" sz="3200" dirty="0">
                <a:solidFill>
                  <a:schemeClr val="bg1"/>
                </a:solidFill>
              </a:rPr>
              <a:t>Teaching Assessment [4 pages]</a:t>
            </a:r>
          </a:p>
          <a:p>
            <a:pPr marL="914400" indent="-457200">
              <a:buAutoNum type="alphaUcPeriod"/>
            </a:pPr>
            <a:r>
              <a:rPr lang="en-US" sz="3200" dirty="0">
                <a:solidFill>
                  <a:schemeClr val="bg1"/>
                </a:solidFill>
              </a:rPr>
              <a:t>Scholarly Trajectory [2 pages]</a:t>
            </a:r>
          </a:p>
          <a:p>
            <a:pPr marL="914400" indent="-457200">
              <a:buAutoNum type="alphaUcPeriod"/>
            </a:pPr>
            <a:r>
              <a:rPr lang="en-US" sz="3200" dirty="0">
                <a:solidFill>
                  <a:schemeClr val="bg1"/>
                </a:solidFill>
              </a:rPr>
              <a:t>Service Activities [2 pages] </a:t>
            </a:r>
          </a:p>
          <a:p>
            <a:pPr marL="914400" indent="-457200">
              <a:buAutoNum type="alphaUcPeriod"/>
            </a:pPr>
            <a:r>
              <a:rPr lang="en-US" sz="3200" dirty="0">
                <a:solidFill>
                  <a:schemeClr val="bg1"/>
                </a:solidFill>
              </a:rPr>
              <a:t>Advising Assessment [2 pages]</a:t>
            </a:r>
          </a:p>
        </p:txBody>
      </p:sp>
      <p:sp>
        <p:nvSpPr>
          <p:cNvPr id="6" name="Date Placeholder 5"/>
          <p:cNvSpPr>
            <a:spLocks noGrp="1"/>
          </p:cNvSpPr>
          <p:nvPr>
            <p:ph type="dt" sz="half" idx="10"/>
          </p:nvPr>
        </p:nvSpPr>
        <p:spPr/>
        <p:txBody>
          <a:bodyPr/>
          <a:lstStyle/>
          <a:p>
            <a:fld id="{9E0692B4-0705-4513-94E7-515FFF30A9CB}" type="datetime1">
              <a:rPr lang="en-US" smtClean="0"/>
              <a:t>9/16/2021</a:t>
            </a:fld>
            <a:endParaRPr lang="en-US" dirty="0"/>
          </a:p>
        </p:txBody>
      </p:sp>
      <p:sp>
        <p:nvSpPr>
          <p:cNvPr id="3" name="Footer Placeholder 2"/>
          <p:cNvSpPr>
            <a:spLocks noGrp="1"/>
          </p:cNvSpPr>
          <p:nvPr>
            <p:ph type="ftr" sz="quarter" idx="11"/>
          </p:nvPr>
        </p:nvSpPr>
        <p:spPr/>
        <p:txBody>
          <a:bodyPr/>
          <a:lstStyle/>
          <a:p>
            <a:r>
              <a:rPr lang="en-US"/>
              <a:t>Writing Faith Development Narratives</a:t>
            </a:r>
          </a:p>
        </p:txBody>
      </p:sp>
      <p:sp>
        <p:nvSpPr>
          <p:cNvPr id="7" name="Slide Number Placeholder 6"/>
          <p:cNvSpPr>
            <a:spLocks noGrp="1"/>
          </p:cNvSpPr>
          <p:nvPr>
            <p:ph type="sldNum" sz="quarter" idx="12"/>
          </p:nvPr>
        </p:nvSpPr>
        <p:spPr/>
        <p:txBody>
          <a:bodyPr/>
          <a:lstStyle/>
          <a:p>
            <a:fld id="{36B37BA4-CFA2-425C-A9C7-C4B54AEF869C}" type="slidenum">
              <a:rPr lang="en-US" smtClean="0"/>
              <a:pPr/>
              <a:t>13</a:t>
            </a:fld>
            <a:endParaRPr lang="en-US" dirty="0"/>
          </a:p>
        </p:txBody>
      </p:sp>
      <p:sp>
        <p:nvSpPr>
          <p:cNvPr id="9" name="Title 3"/>
          <p:cNvSpPr>
            <a:spLocks noGrp="1"/>
          </p:cNvSpPr>
          <p:nvPr>
            <p:ph type="title"/>
          </p:nvPr>
        </p:nvSpPr>
        <p:spPr>
          <a:xfrm>
            <a:off x="838200" y="365125"/>
            <a:ext cx="10515600" cy="1325563"/>
          </a:xfrm>
        </p:spPr>
        <p:txBody>
          <a:bodyPr>
            <a:normAutofit/>
          </a:bodyPr>
          <a:lstStyle/>
          <a:p>
            <a:r>
              <a:rPr lang="en-US" sz="4400" b="1" dirty="0">
                <a:solidFill>
                  <a:schemeClr val="bg1"/>
                </a:solidFill>
              </a:rPr>
              <a:t>1. What the </a:t>
            </a:r>
            <a:r>
              <a:rPr lang="en-US" sz="4400" b="1" i="1" dirty="0">
                <a:solidFill>
                  <a:schemeClr val="bg1"/>
                </a:solidFill>
              </a:rPr>
              <a:t>Faculty</a:t>
            </a:r>
            <a:r>
              <a:rPr lang="en-US" sz="4400" b="1" dirty="0">
                <a:solidFill>
                  <a:schemeClr val="bg1"/>
                </a:solidFill>
              </a:rPr>
              <a:t> </a:t>
            </a:r>
            <a:r>
              <a:rPr lang="en-US" sz="4400" b="1" i="1" dirty="0">
                <a:solidFill>
                  <a:schemeClr val="bg1"/>
                </a:solidFill>
              </a:rPr>
              <a:t>Handbook </a:t>
            </a:r>
            <a:r>
              <a:rPr lang="en-US" sz="4400" b="1" dirty="0">
                <a:solidFill>
                  <a:schemeClr val="bg1"/>
                </a:solidFill>
              </a:rPr>
              <a:t>requires</a:t>
            </a:r>
          </a:p>
        </p:txBody>
      </p:sp>
      <p:sp>
        <p:nvSpPr>
          <p:cNvPr id="10" name="TextBox 9"/>
          <p:cNvSpPr txBox="1"/>
          <p:nvPr/>
        </p:nvSpPr>
        <p:spPr>
          <a:xfrm>
            <a:off x="7772400" y="2756118"/>
            <a:ext cx="4191000" cy="1938992"/>
          </a:xfrm>
          <a:prstGeom prst="rect">
            <a:avLst/>
          </a:prstGeom>
          <a:noFill/>
          <a:ln>
            <a:solidFill>
              <a:schemeClr val="accent1"/>
            </a:solidFill>
          </a:ln>
        </p:spPr>
        <p:txBody>
          <a:bodyPr wrap="square" rtlCol="0">
            <a:spAutoFit/>
          </a:bodyPr>
          <a:lstStyle/>
          <a:p>
            <a:pPr algn="ctr"/>
            <a:r>
              <a:rPr lang="en-US" sz="2400" b="1" u="sng" dirty="0">
                <a:solidFill>
                  <a:srgbClr val="00B050"/>
                </a:solidFill>
              </a:rPr>
              <a:t>Three Quick Keys to Success:</a:t>
            </a:r>
          </a:p>
          <a:p>
            <a:pPr marL="228600" indent="-228600" algn="ctr">
              <a:buFont typeface="Arial" panose="020B0604020202020204" pitchFamily="34" charset="0"/>
              <a:buChar char="•"/>
            </a:pPr>
            <a:r>
              <a:rPr lang="en-US" sz="2400" dirty="0">
                <a:solidFill>
                  <a:srgbClr val="FFFF00"/>
                </a:solidFill>
              </a:rPr>
              <a:t>Stay within page limits!</a:t>
            </a:r>
          </a:p>
          <a:p>
            <a:pPr marL="228600" indent="-228600" algn="ctr">
              <a:buFont typeface="Arial" panose="020B0604020202020204" pitchFamily="34" charset="0"/>
              <a:buChar char="•"/>
            </a:pPr>
            <a:r>
              <a:rPr lang="en-US" sz="2400" dirty="0">
                <a:solidFill>
                  <a:srgbClr val="FFFF00"/>
                </a:solidFill>
              </a:rPr>
              <a:t>Make use of proofreaders!</a:t>
            </a:r>
          </a:p>
          <a:p>
            <a:pPr marL="228600" indent="-228600" algn="ctr">
              <a:buFont typeface="Arial" panose="020B0604020202020204" pitchFamily="34" charset="0"/>
              <a:buChar char="•"/>
            </a:pPr>
            <a:r>
              <a:rPr lang="en-US" sz="2400" dirty="0">
                <a:solidFill>
                  <a:srgbClr val="FFFF00"/>
                </a:solidFill>
              </a:rPr>
              <a:t>Strive to create an </a:t>
            </a:r>
            <a:r>
              <a:rPr lang="en-US" sz="2400" i="1" dirty="0">
                <a:solidFill>
                  <a:srgbClr val="FFFF00"/>
                </a:solidFill>
              </a:rPr>
              <a:t>overall portrait of coherence</a:t>
            </a:r>
            <a:endParaRPr lang="en-US" sz="2400" dirty="0">
              <a:solidFill>
                <a:srgbClr val="FFFF00"/>
              </a:solidFill>
            </a:endParaRPr>
          </a:p>
        </p:txBody>
      </p:sp>
    </p:spTree>
    <p:extLst>
      <p:ext uri="{BB962C8B-B14F-4D97-AF65-F5344CB8AC3E}">
        <p14:creationId xmlns:p14="http://schemas.microsoft.com/office/powerpoint/2010/main" val="72117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solidFill>
                  <a:schemeClr val="bg1"/>
                </a:solidFill>
              </a:rPr>
              <a:t>1. What the </a:t>
            </a:r>
            <a:r>
              <a:rPr lang="en-US" b="1" i="1" dirty="0">
                <a:solidFill>
                  <a:schemeClr val="bg1"/>
                </a:solidFill>
              </a:rPr>
              <a:t>Faculty</a:t>
            </a:r>
            <a:r>
              <a:rPr lang="en-US" b="1" dirty="0">
                <a:solidFill>
                  <a:schemeClr val="bg1"/>
                </a:solidFill>
              </a:rPr>
              <a:t> </a:t>
            </a:r>
            <a:r>
              <a:rPr lang="en-US" b="1" i="1" dirty="0">
                <a:solidFill>
                  <a:schemeClr val="bg1"/>
                </a:solidFill>
              </a:rPr>
              <a:t>Handbook </a:t>
            </a:r>
            <a:r>
              <a:rPr lang="en-US" b="1" dirty="0">
                <a:solidFill>
                  <a:schemeClr val="bg1"/>
                </a:solidFill>
              </a:rPr>
              <a:t>requires</a:t>
            </a:r>
          </a:p>
        </p:txBody>
      </p:sp>
      <p:sp>
        <p:nvSpPr>
          <p:cNvPr id="5" name="Content Placeholder 4"/>
          <p:cNvSpPr>
            <a:spLocks noGrp="1"/>
          </p:cNvSpPr>
          <p:nvPr>
            <p:ph idx="1"/>
          </p:nvPr>
        </p:nvSpPr>
        <p:spPr>
          <a:xfrm>
            <a:off x="609600" y="1828800"/>
            <a:ext cx="11201400" cy="4495800"/>
          </a:xfrm>
        </p:spPr>
        <p:txBody>
          <a:bodyPr>
            <a:normAutofit/>
          </a:bodyPr>
          <a:lstStyle/>
          <a:p>
            <a:pPr marL="0" indent="0">
              <a:buSzPct val="100000"/>
              <a:buNone/>
            </a:pPr>
            <a:r>
              <a:rPr lang="en-US" sz="3600" b="1" dirty="0">
                <a:solidFill>
                  <a:schemeClr val="bg1"/>
                </a:solidFill>
              </a:rPr>
              <a:t>The exact wording of the Faculty Handbook:</a:t>
            </a:r>
          </a:p>
          <a:p>
            <a:pPr marL="0" indent="0">
              <a:buSzPct val="100000"/>
              <a:buNone/>
            </a:pPr>
            <a:r>
              <a:rPr lang="en-US" sz="3200" i="1" dirty="0">
                <a:solidFill>
                  <a:schemeClr val="bg1"/>
                </a:solidFill>
              </a:rPr>
              <a:t>“A narrative that describes the development of the candidate’s faith over the years, reflects the candidate’s affirmation of the central claims of historic Christian teaching, interacts with the SPU Statement of Faith, and provides some indication of the current practices that form and sustain the candidate’s faith and life–including participation in a local church.”</a:t>
            </a:r>
          </a:p>
          <a:p>
            <a:endParaRPr lang="en-US" dirty="0">
              <a:solidFill>
                <a:schemeClr val="bg1"/>
              </a:solidFill>
            </a:endParaRPr>
          </a:p>
        </p:txBody>
      </p:sp>
      <p:sp>
        <p:nvSpPr>
          <p:cNvPr id="6" name="Date Placeholder 5"/>
          <p:cNvSpPr>
            <a:spLocks noGrp="1"/>
          </p:cNvSpPr>
          <p:nvPr>
            <p:ph type="dt" sz="half" idx="10"/>
          </p:nvPr>
        </p:nvSpPr>
        <p:spPr/>
        <p:txBody>
          <a:bodyPr/>
          <a:lstStyle/>
          <a:p>
            <a:fld id="{EF256ADD-3E4A-41A2-A6BD-73E9CEB8EDB7}" type="datetime1">
              <a:rPr lang="en-US" smtClean="0"/>
              <a:t>9/16/2021</a:t>
            </a:fld>
            <a:endParaRPr lang="en-US"/>
          </a:p>
        </p:txBody>
      </p:sp>
      <p:sp>
        <p:nvSpPr>
          <p:cNvPr id="2" name="Footer Placeholder 1"/>
          <p:cNvSpPr>
            <a:spLocks noGrp="1"/>
          </p:cNvSpPr>
          <p:nvPr>
            <p:ph type="ftr" sz="quarter" idx="11"/>
          </p:nvPr>
        </p:nvSpPr>
        <p:spPr/>
        <p:txBody>
          <a:bodyPr/>
          <a:lstStyle/>
          <a:p>
            <a:r>
              <a:rPr lang="en-US"/>
              <a:t>Writing Faith Development Narratives</a:t>
            </a:r>
          </a:p>
        </p:txBody>
      </p:sp>
      <p:sp>
        <p:nvSpPr>
          <p:cNvPr id="7" name="Slide Number Placeholder 6"/>
          <p:cNvSpPr>
            <a:spLocks noGrp="1"/>
          </p:cNvSpPr>
          <p:nvPr>
            <p:ph type="sldNum" sz="quarter" idx="12"/>
          </p:nvPr>
        </p:nvSpPr>
        <p:spPr/>
        <p:txBody>
          <a:bodyPr/>
          <a:lstStyle/>
          <a:p>
            <a:fld id="{36B37BA4-CFA2-425C-A9C7-C4B54AEF869C}" type="slidenum">
              <a:rPr lang="en-US" smtClean="0"/>
              <a:pPr/>
              <a:t>14</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03238"/>
            <a:ext cx="11811000" cy="2239962"/>
          </a:xfrm>
        </p:spPr>
        <p:txBody>
          <a:bodyPr>
            <a:normAutofit/>
          </a:bodyPr>
          <a:lstStyle/>
          <a:p>
            <a:r>
              <a:rPr lang="en-US" sz="4400" b="1" dirty="0">
                <a:solidFill>
                  <a:schemeClr val="bg1"/>
                </a:solidFill>
              </a:rPr>
              <a:t>2. What the Faculty Status Committee hopes to see </a:t>
            </a:r>
          </a:p>
        </p:txBody>
      </p:sp>
      <p:sp>
        <p:nvSpPr>
          <p:cNvPr id="4" name="Date Placeholder 3"/>
          <p:cNvSpPr>
            <a:spLocks noGrp="1"/>
          </p:cNvSpPr>
          <p:nvPr>
            <p:ph type="dt" sz="half" idx="10"/>
          </p:nvPr>
        </p:nvSpPr>
        <p:spPr/>
        <p:txBody>
          <a:bodyPr/>
          <a:lstStyle/>
          <a:p>
            <a:fld id="{A01AA5D1-6FCD-45DC-BCF6-A27D04EB689B}" type="datetime1">
              <a:rPr lang="en-US" smtClean="0"/>
              <a:t>9/16/2021</a:t>
            </a:fld>
            <a:endParaRPr lang="en-US" dirty="0"/>
          </a:p>
        </p:txBody>
      </p:sp>
      <p:sp>
        <p:nvSpPr>
          <p:cNvPr id="3" name="Footer Placeholder 2"/>
          <p:cNvSpPr>
            <a:spLocks noGrp="1"/>
          </p:cNvSpPr>
          <p:nvPr>
            <p:ph type="ftr" sz="quarter" idx="11"/>
          </p:nvPr>
        </p:nvSpPr>
        <p:spPr/>
        <p:txBody>
          <a:bodyPr/>
          <a:lstStyle/>
          <a:p>
            <a:r>
              <a:rPr lang="en-US"/>
              <a:t>Writing Faith Development Narratives</a:t>
            </a:r>
          </a:p>
        </p:txBody>
      </p:sp>
      <p:sp>
        <p:nvSpPr>
          <p:cNvPr id="5" name="Slide Number Placeholder 4"/>
          <p:cNvSpPr>
            <a:spLocks noGrp="1"/>
          </p:cNvSpPr>
          <p:nvPr>
            <p:ph type="sldNum" sz="quarter" idx="12"/>
          </p:nvPr>
        </p:nvSpPr>
        <p:spPr/>
        <p:txBody>
          <a:bodyPr/>
          <a:lstStyle/>
          <a:p>
            <a:fld id="{36B37BA4-CFA2-425C-A9C7-C4B54AEF869C}" type="slidenum">
              <a:rPr lang="en-US" smtClean="0"/>
              <a:pPr/>
              <a:t>15</a:t>
            </a:fld>
            <a:endParaRPr lang="en-US" dirty="0"/>
          </a:p>
        </p:txBody>
      </p:sp>
      <p:pic>
        <p:nvPicPr>
          <p:cNvPr id="33794" name="Picture 2" descr="http://torahmusings.com/wp-content/uploads/2010/07/judge.jpg"/>
          <p:cNvPicPr>
            <a:picLocks noChangeAspect="1" noChangeArrowheads="1"/>
          </p:cNvPicPr>
          <p:nvPr/>
        </p:nvPicPr>
        <p:blipFill>
          <a:blip r:embed="rId4" cstate="print"/>
          <a:srcRect/>
          <a:stretch>
            <a:fillRect/>
          </a:stretch>
        </p:blipFill>
        <p:spPr bwMode="auto">
          <a:xfrm>
            <a:off x="4038600" y="2233688"/>
            <a:ext cx="4038600" cy="3862312"/>
          </a:xfrm>
          <a:prstGeom prst="rect">
            <a:avLst/>
          </a:prstGeom>
          <a:ln w="190500" cap="sq">
            <a:solidFill>
              <a:schemeClr val="accent1">
                <a:lumMod val="75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11734800" cy="1325563"/>
          </a:xfrm>
        </p:spPr>
        <p:txBody>
          <a:bodyPr>
            <a:normAutofit/>
          </a:bodyPr>
          <a:lstStyle/>
          <a:p>
            <a:r>
              <a:rPr lang="en-US" b="1" dirty="0">
                <a:solidFill>
                  <a:schemeClr val="bg1"/>
                </a:solidFill>
              </a:rPr>
              <a:t>Preferred format for the Faith Development Essay</a:t>
            </a:r>
            <a:endParaRPr lang="en-US" sz="3600" b="1" dirty="0">
              <a:solidFill>
                <a:schemeClr val="bg1"/>
              </a:solidFill>
            </a:endParaRPr>
          </a:p>
        </p:txBody>
      </p:sp>
      <p:sp>
        <p:nvSpPr>
          <p:cNvPr id="3" name="Content Placeholder 2"/>
          <p:cNvSpPr>
            <a:spLocks noGrp="1"/>
          </p:cNvSpPr>
          <p:nvPr>
            <p:ph idx="1"/>
          </p:nvPr>
        </p:nvSpPr>
        <p:spPr>
          <a:xfrm>
            <a:off x="152400" y="1752600"/>
            <a:ext cx="11734800" cy="4351338"/>
          </a:xfrm>
        </p:spPr>
        <p:txBody>
          <a:bodyPr>
            <a:normAutofit lnSpcReduction="10000"/>
          </a:bodyPr>
          <a:lstStyle/>
          <a:p>
            <a:pPr marL="137160" indent="0">
              <a:buClr>
                <a:srgbClr val="FFC000"/>
              </a:buClr>
              <a:buSzPct val="80000"/>
              <a:buNone/>
            </a:pPr>
            <a:r>
              <a:rPr lang="en-US" sz="3600" dirty="0">
                <a:solidFill>
                  <a:schemeClr val="bg1"/>
                </a:solidFill>
                <a:effectLst/>
              </a:rPr>
              <a:t>A 4-pg document with 3 </a:t>
            </a:r>
            <a:r>
              <a:rPr lang="en-US" sz="3600" i="1" dirty="0">
                <a:solidFill>
                  <a:schemeClr val="bg1"/>
                </a:solidFill>
                <a:effectLst/>
              </a:rPr>
              <a:t>distinct</a:t>
            </a:r>
            <a:r>
              <a:rPr lang="en-US" sz="3600" dirty="0">
                <a:solidFill>
                  <a:schemeClr val="bg1"/>
                </a:solidFill>
                <a:effectLst/>
              </a:rPr>
              <a:t> </a:t>
            </a:r>
            <a:r>
              <a:rPr lang="en-US" sz="3600" dirty="0">
                <a:solidFill>
                  <a:schemeClr val="bg1"/>
                </a:solidFill>
              </a:rPr>
              <a:t>yet </a:t>
            </a:r>
            <a:r>
              <a:rPr lang="en-US" sz="3600" i="1" dirty="0">
                <a:solidFill>
                  <a:schemeClr val="bg1"/>
                </a:solidFill>
              </a:rPr>
              <a:t>intentionally inter</a:t>
            </a:r>
            <a:r>
              <a:rPr lang="en-US" sz="3600" i="1" dirty="0">
                <a:solidFill>
                  <a:schemeClr val="bg1"/>
                </a:solidFill>
                <a:effectLst/>
              </a:rPr>
              <a:t>related</a:t>
            </a:r>
            <a:r>
              <a:rPr lang="en-US" sz="3600" dirty="0">
                <a:solidFill>
                  <a:schemeClr val="bg1"/>
                </a:solidFill>
                <a:effectLst/>
              </a:rPr>
              <a:t> content areas:</a:t>
            </a:r>
          </a:p>
          <a:p>
            <a:pPr marL="576263" indent="-463550">
              <a:buClr>
                <a:schemeClr val="tx1"/>
              </a:buClr>
              <a:buSzPct val="80000"/>
              <a:buFont typeface="+mj-lt"/>
              <a:buAutoNum type="arabicPeriod"/>
            </a:pPr>
            <a:r>
              <a:rPr lang="en-US" sz="3200" dirty="0">
                <a:solidFill>
                  <a:schemeClr val="bg1"/>
                </a:solidFill>
                <a:effectLst/>
              </a:rPr>
              <a:t>(1) A narrative of your faith journey;</a:t>
            </a:r>
          </a:p>
          <a:p>
            <a:pPr marL="576263" indent="-463550">
              <a:buClr>
                <a:schemeClr val="tx1"/>
              </a:buClr>
              <a:buSzPct val="80000"/>
              <a:buFont typeface="+mj-lt"/>
              <a:buAutoNum type="arabicPeriod"/>
            </a:pPr>
            <a:r>
              <a:rPr lang="en-US" sz="3200" dirty="0">
                <a:solidFill>
                  <a:schemeClr val="bg1"/>
                </a:solidFill>
                <a:effectLst/>
              </a:rPr>
              <a:t>(2) A statement of your core Christian beliefs, giving </a:t>
            </a:r>
            <a:r>
              <a:rPr lang="en-US" sz="3200" i="1" u="sng" dirty="0">
                <a:solidFill>
                  <a:schemeClr val="bg1"/>
                </a:solidFill>
                <a:effectLst/>
              </a:rPr>
              <a:t>explicit </a:t>
            </a:r>
            <a:r>
              <a:rPr lang="en-US" sz="3200" dirty="0">
                <a:solidFill>
                  <a:schemeClr val="bg1"/>
                </a:solidFill>
                <a:effectLst/>
              </a:rPr>
              <a:t>attention to the way in which the candidate understands and is, in good conscience, able to embrace the official SPU Faith Statement </a:t>
            </a:r>
          </a:p>
          <a:p>
            <a:pPr marL="576263" indent="-463550">
              <a:buClr>
                <a:schemeClr val="tx1"/>
              </a:buClr>
              <a:buSzPct val="80000"/>
              <a:buFont typeface="+mj-lt"/>
              <a:buAutoNum type="arabicPeriod"/>
            </a:pPr>
            <a:r>
              <a:rPr lang="en-US" sz="3200" dirty="0">
                <a:solidFill>
                  <a:schemeClr val="bg1"/>
                </a:solidFill>
                <a:effectLst/>
              </a:rPr>
              <a:t>(3) An account of the current spiritual disciplines and faith practices that form and sustain the candidate’s faith and life, including participation in a local church.</a:t>
            </a:r>
          </a:p>
        </p:txBody>
      </p:sp>
      <p:sp>
        <p:nvSpPr>
          <p:cNvPr id="4" name="Date Placeholder 3"/>
          <p:cNvSpPr>
            <a:spLocks noGrp="1"/>
          </p:cNvSpPr>
          <p:nvPr>
            <p:ph type="dt" sz="half" idx="10"/>
          </p:nvPr>
        </p:nvSpPr>
        <p:spPr/>
        <p:txBody>
          <a:bodyPr/>
          <a:lstStyle/>
          <a:p>
            <a:fld id="{E5A57084-14C6-4D9B-83E4-E8A2C4968FB8}" type="datetime1">
              <a:rPr lang="en-US" smtClean="0"/>
              <a:t>9/16/2021</a:t>
            </a:fld>
            <a:endParaRPr lang="en-US" dirty="0"/>
          </a:p>
        </p:txBody>
      </p:sp>
      <p:sp>
        <p:nvSpPr>
          <p:cNvPr id="6" name="Footer Placeholder 5"/>
          <p:cNvSpPr>
            <a:spLocks noGrp="1"/>
          </p:cNvSpPr>
          <p:nvPr>
            <p:ph type="ftr" sz="quarter" idx="11"/>
          </p:nvPr>
        </p:nvSpPr>
        <p:spPr/>
        <p:txBody>
          <a:bodyPr/>
          <a:lstStyle/>
          <a:p>
            <a:r>
              <a:rPr lang="en-US" dirty="0"/>
              <a:t>Writing Faith Development Narratives</a:t>
            </a:r>
          </a:p>
        </p:txBody>
      </p:sp>
      <p:sp>
        <p:nvSpPr>
          <p:cNvPr id="5" name="Slide Number Placeholder 4"/>
          <p:cNvSpPr>
            <a:spLocks noGrp="1"/>
          </p:cNvSpPr>
          <p:nvPr>
            <p:ph type="sldNum" sz="quarter" idx="12"/>
          </p:nvPr>
        </p:nvSpPr>
        <p:spPr/>
        <p:txBody>
          <a:bodyPr/>
          <a:lstStyle/>
          <a:p>
            <a:fld id="{36B37BA4-CFA2-425C-A9C7-C4B54AEF869C}" type="slidenum">
              <a:rPr lang="en-US" smtClean="0"/>
              <a:pPr/>
              <a:t>16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solidFill>
                  <a:schemeClr val="bg1"/>
                </a:solidFill>
              </a:rPr>
              <a:t>Key Distinction: </a:t>
            </a:r>
            <a:br>
              <a:rPr lang="en-US" b="1" dirty="0">
                <a:solidFill>
                  <a:schemeClr val="bg1"/>
                </a:solidFill>
              </a:rPr>
            </a:br>
            <a:r>
              <a:rPr lang="en-US" b="1" i="1" dirty="0">
                <a:solidFill>
                  <a:schemeClr val="bg1"/>
                </a:solidFill>
              </a:rPr>
              <a:t>“Mission fit”</a:t>
            </a:r>
            <a:r>
              <a:rPr lang="en-US" b="1" dirty="0">
                <a:solidFill>
                  <a:schemeClr val="bg1"/>
                </a:solidFill>
              </a:rPr>
              <a:t> and </a:t>
            </a:r>
            <a:r>
              <a:rPr lang="en-US" b="1" i="1" dirty="0">
                <a:solidFill>
                  <a:schemeClr val="bg1"/>
                </a:solidFill>
              </a:rPr>
              <a:t>“Professional Performance”</a:t>
            </a:r>
          </a:p>
        </p:txBody>
      </p:sp>
      <p:sp>
        <p:nvSpPr>
          <p:cNvPr id="5" name="Content Placeholder 4"/>
          <p:cNvSpPr>
            <a:spLocks noGrp="1"/>
          </p:cNvSpPr>
          <p:nvPr>
            <p:ph idx="1"/>
          </p:nvPr>
        </p:nvSpPr>
        <p:spPr>
          <a:xfrm>
            <a:off x="685800" y="2209799"/>
            <a:ext cx="11049000" cy="4038601"/>
          </a:xfrm>
        </p:spPr>
        <p:txBody>
          <a:bodyPr>
            <a:normAutofit lnSpcReduction="10000"/>
          </a:bodyPr>
          <a:lstStyle/>
          <a:p>
            <a:pPr marL="576263" indent="-463550">
              <a:buSzPct val="80000"/>
              <a:buFont typeface="+mj-lt"/>
              <a:buAutoNum type="arabicPeriod"/>
            </a:pPr>
            <a:r>
              <a:rPr lang="en-US" sz="3200" dirty="0">
                <a:solidFill>
                  <a:schemeClr val="bg1"/>
                </a:solidFill>
              </a:rPr>
              <a:t>The primary (though not exclusive) focus of </a:t>
            </a:r>
            <a:r>
              <a:rPr lang="en-US" sz="3200" u="sng" dirty="0">
                <a:solidFill>
                  <a:schemeClr val="bg1"/>
                </a:solidFill>
              </a:rPr>
              <a:t>pre-tenure</a:t>
            </a:r>
            <a:r>
              <a:rPr lang="en-US" sz="3200" dirty="0">
                <a:solidFill>
                  <a:schemeClr val="bg1"/>
                </a:solidFill>
              </a:rPr>
              <a:t> review and </a:t>
            </a:r>
            <a:r>
              <a:rPr lang="en-US" sz="3200" u="sng" dirty="0">
                <a:solidFill>
                  <a:schemeClr val="bg1"/>
                </a:solidFill>
              </a:rPr>
              <a:t>tenure</a:t>
            </a:r>
            <a:r>
              <a:rPr lang="en-US" sz="3200" dirty="0">
                <a:solidFill>
                  <a:schemeClr val="bg1"/>
                </a:solidFill>
              </a:rPr>
              <a:t> application is a candidate’s “Christian mission fit” (the Faith and Vocation essays are important!) </a:t>
            </a:r>
            <a:r>
              <a:rPr lang="en-US" dirty="0">
                <a:solidFill>
                  <a:schemeClr val="bg1"/>
                </a:solidFill>
              </a:rPr>
              <a:t> </a:t>
            </a:r>
          </a:p>
          <a:p>
            <a:pPr marL="576263" indent="-463550">
              <a:buSzPct val="80000"/>
              <a:buFont typeface="+mj-lt"/>
              <a:buAutoNum type="arabicPeriod"/>
            </a:pPr>
            <a:r>
              <a:rPr lang="en-US" sz="3200" dirty="0">
                <a:solidFill>
                  <a:schemeClr val="bg1"/>
                </a:solidFill>
              </a:rPr>
              <a:t>The primary focus of </a:t>
            </a:r>
            <a:r>
              <a:rPr lang="en-US" sz="3200" u="sng" dirty="0">
                <a:solidFill>
                  <a:schemeClr val="bg1"/>
                </a:solidFill>
              </a:rPr>
              <a:t>promotion</a:t>
            </a:r>
            <a:r>
              <a:rPr lang="en-US" sz="3200" dirty="0">
                <a:solidFill>
                  <a:schemeClr val="bg1"/>
                </a:solidFill>
              </a:rPr>
              <a:t> application is “professional performance” (teaching, advising, scholarship, and service to University, church, and community).</a:t>
            </a:r>
          </a:p>
          <a:p>
            <a:pPr marL="112713" indent="0" algn="ctr">
              <a:buSzPct val="80000"/>
              <a:buNone/>
            </a:pPr>
            <a:endParaRPr lang="en-US" sz="800" b="1" i="1" dirty="0">
              <a:solidFill>
                <a:schemeClr val="bg1"/>
              </a:solidFill>
            </a:endParaRPr>
          </a:p>
          <a:p>
            <a:pPr marL="112713" indent="0" algn="ctr">
              <a:buSzPct val="80000"/>
              <a:buNone/>
            </a:pPr>
            <a:r>
              <a:rPr lang="en-US" sz="3200" b="1" i="1" dirty="0">
                <a:solidFill>
                  <a:schemeClr val="bg1"/>
                </a:solidFill>
              </a:rPr>
              <a:t>NOTE:</a:t>
            </a:r>
            <a:r>
              <a:rPr lang="en-US" sz="3200" i="1" dirty="0">
                <a:solidFill>
                  <a:schemeClr val="bg1"/>
                </a:solidFill>
              </a:rPr>
              <a:t> “Mission fit” is largely measured in reference to the      SPU Faith Statement!</a:t>
            </a:r>
          </a:p>
        </p:txBody>
      </p:sp>
      <p:sp>
        <p:nvSpPr>
          <p:cNvPr id="6" name="Date Placeholder 5"/>
          <p:cNvSpPr>
            <a:spLocks noGrp="1"/>
          </p:cNvSpPr>
          <p:nvPr>
            <p:ph type="dt" sz="half" idx="10"/>
          </p:nvPr>
        </p:nvSpPr>
        <p:spPr/>
        <p:txBody>
          <a:bodyPr/>
          <a:lstStyle/>
          <a:p>
            <a:fld id="{54E0022A-A3DB-4E66-A0A5-210A4A798554}" type="datetime1">
              <a:rPr lang="en-US" smtClean="0"/>
              <a:t>9/16/2021</a:t>
            </a:fld>
            <a:endParaRPr lang="en-US" dirty="0"/>
          </a:p>
        </p:txBody>
      </p:sp>
      <p:sp>
        <p:nvSpPr>
          <p:cNvPr id="2" name="Footer Placeholder 1"/>
          <p:cNvSpPr>
            <a:spLocks noGrp="1"/>
          </p:cNvSpPr>
          <p:nvPr>
            <p:ph type="ftr" sz="quarter" idx="11"/>
          </p:nvPr>
        </p:nvSpPr>
        <p:spPr/>
        <p:txBody>
          <a:bodyPr/>
          <a:lstStyle/>
          <a:p>
            <a:r>
              <a:rPr lang="en-US"/>
              <a:t>Writing Faith Development Narratives</a:t>
            </a:r>
          </a:p>
        </p:txBody>
      </p:sp>
      <p:sp>
        <p:nvSpPr>
          <p:cNvPr id="7" name="Slide Number Placeholder 6"/>
          <p:cNvSpPr>
            <a:spLocks noGrp="1"/>
          </p:cNvSpPr>
          <p:nvPr>
            <p:ph type="sldNum" sz="quarter" idx="12"/>
          </p:nvPr>
        </p:nvSpPr>
        <p:spPr/>
        <p:txBody>
          <a:bodyPr/>
          <a:lstStyle/>
          <a:p>
            <a:fld id="{36B37BA4-CFA2-425C-A9C7-C4B54AEF869C}" type="slidenum">
              <a:rPr lang="en-US" smtClean="0"/>
              <a:pPr/>
              <a:t>17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duotone>
              <a:schemeClr val="bg2">
                <a:shade val="3000"/>
                <a:satMod val="110000"/>
              </a:schemeClr>
              <a:schemeClr val="bg2">
                <a:tint val="60000"/>
                <a:satMod val="425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905000"/>
          </a:xfrm>
        </p:spPr>
        <p:txBody>
          <a:bodyPr>
            <a:normAutofit/>
          </a:bodyPr>
          <a:lstStyle/>
          <a:p>
            <a:r>
              <a:rPr lang="en-US" sz="5400" b="1" dirty="0">
                <a:solidFill>
                  <a:schemeClr val="bg1"/>
                </a:solidFill>
              </a:rPr>
              <a:t>3. Compositional Strategies</a:t>
            </a:r>
          </a:p>
        </p:txBody>
      </p:sp>
      <p:sp>
        <p:nvSpPr>
          <p:cNvPr id="4" name="Date Placeholder 3"/>
          <p:cNvSpPr>
            <a:spLocks noGrp="1"/>
          </p:cNvSpPr>
          <p:nvPr>
            <p:ph type="dt" sz="half" idx="10"/>
          </p:nvPr>
        </p:nvSpPr>
        <p:spPr/>
        <p:txBody>
          <a:bodyPr/>
          <a:lstStyle/>
          <a:p>
            <a:fld id="{FED5D015-B98E-49DB-ADF7-2F838A863A84}" type="datetime1">
              <a:rPr lang="en-US" smtClean="0">
                <a:solidFill>
                  <a:schemeClr val="tx2">
                    <a:lumMod val="50000"/>
                  </a:schemeClr>
                </a:solidFill>
              </a:rPr>
              <a:t>9/16/2021</a:t>
            </a:fld>
            <a:endParaRPr lang="en-US" dirty="0">
              <a:solidFill>
                <a:schemeClr val="tx2">
                  <a:lumMod val="50000"/>
                </a:schemeClr>
              </a:solidFill>
            </a:endParaRPr>
          </a:p>
        </p:txBody>
      </p:sp>
      <p:sp>
        <p:nvSpPr>
          <p:cNvPr id="3" name="Footer Placeholder 2"/>
          <p:cNvSpPr>
            <a:spLocks noGrp="1"/>
          </p:cNvSpPr>
          <p:nvPr>
            <p:ph type="ftr" sz="quarter" idx="11"/>
          </p:nvPr>
        </p:nvSpPr>
        <p:spPr/>
        <p:txBody>
          <a:bodyPr/>
          <a:lstStyle/>
          <a:p>
            <a:r>
              <a:rPr lang="en-US"/>
              <a:t>Writing Faith Development Narratives</a:t>
            </a:r>
          </a:p>
        </p:txBody>
      </p:sp>
      <p:sp>
        <p:nvSpPr>
          <p:cNvPr id="5" name="Slide Number Placeholder 4"/>
          <p:cNvSpPr>
            <a:spLocks noGrp="1"/>
          </p:cNvSpPr>
          <p:nvPr>
            <p:ph type="sldNum" sz="quarter" idx="12"/>
          </p:nvPr>
        </p:nvSpPr>
        <p:spPr/>
        <p:txBody>
          <a:bodyPr/>
          <a:lstStyle/>
          <a:p>
            <a:fld id="{36B37BA4-CFA2-425C-A9C7-C4B54AEF869C}" type="slidenum">
              <a:rPr lang="en-US" smtClean="0">
                <a:solidFill>
                  <a:schemeClr val="tx2">
                    <a:lumMod val="50000"/>
                  </a:schemeClr>
                </a:solidFill>
              </a:rPr>
              <a:pPr/>
              <a:t>18</a:t>
            </a:fld>
            <a:endParaRPr lang="en-US" dirty="0">
              <a:solidFill>
                <a:schemeClr val="tx2">
                  <a:lumMod val="50000"/>
                </a:schemeClr>
              </a:solidFill>
            </a:endParaRPr>
          </a:p>
        </p:txBody>
      </p:sp>
      <p:pic>
        <p:nvPicPr>
          <p:cNvPr id="7" name="Picture 6"/>
          <p:cNvPicPr>
            <a:picLocks noChangeAspect="1"/>
          </p:cNvPicPr>
          <p:nvPr/>
        </p:nvPicPr>
        <p:blipFill>
          <a:blip r:embed="rId4"/>
          <a:stretch>
            <a:fillRect/>
          </a:stretch>
        </p:blipFill>
        <p:spPr>
          <a:xfrm>
            <a:off x="3390899" y="2209800"/>
            <a:ext cx="5410200" cy="36031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Three main objectives: </a:t>
            </a:r>
          </a:p>
        </p:txBody>
      </p:sp>
      <p:sp>
        <p:nvSpPr>
          <p:cNvPr id="3" name="Content Placeholder 2"/>
          <p:cNvSpPr>
            <a:spLocks noGrp="1"/>
          </p:cNvSpPr>
          <p:nvPr>
            <p:ph idx="1"/>
          </p:nvPr>
        </p:nvSpPr>
        <p:spPr>
          <a:xfrm>
            <a:off x="381000" y="1905000"/>
            <a:ext cx="11506200" cy="4351338"/>
          </a:xfrm>
        </p:spPr>
        <p:txBody>
          <a:bodyPr>
            <a:noAutofit/>
          </a:bodyPr>
          <a:lstStyle/>
          <a:p>
            <a:pPr marL="112712" indent="0">
              <a:buSzPct val="85000"/>
              <a:buNone/>
            </a:pPr>
            <a:r>
              <a:rPr lang="en-US" sz="4400" dirty="0">
                <a:solidFill>
                  <a:schemeClr val="bg1"/>
                </a:solidFill>
              </a:rPr>
              <a:t>Your faith statement must include the following:</a:t>
            </a:r>
          </a:p>
          <a:p>
            <a:pPr marL="920750" lvl="1" indent="-350838">
              <a:buSzPct val="85000"/>
              <a:buFont typeface="+mj-lt"/>
              <a:buAutoNum type="arabicPeriod"/>
            </a:pPr>
            <a:r>
              <a:rPr lang="en-US" sz="3600" dirty="0">
                <a:solidFill>
                  <a:schemeClr val="bg1"/>
                </a:solidFill>
              </a:rPr>
              <a:t> A narrative of how you came to faith</a:t>
            </a:r>
          </a:p>
          <a:p>
            <a:pPr marL="920750" lvl="1" indent="-350838">
              <a:buSzPct val="85000"/>
              <a:buFont typeface="+mj-lt"/>
              <a:buAutoNum type="arabicPeriod"/>
            </a:pPr>
            <a:r>
              <a:rPr lang="en-US" sz="3600" dirty="0">
                <a:solidFill>
                  <a:schemeClr val="bg1"/>
                </a:solidFill>
              </a:rPr>
              <a:t> A statement of your core Christian beliefs in relation to the SPU Faith Statement</a:t>
            </a:r>
          </a:p>
          <a:p>
            <a:pPr marL="920750" lvl="1" indent="-350838">
              <a:buSzPct val="85000"/>
              <a:buFont typeface="+mj-lt"/>
              <a:buAutoNum type="arabicPeriod"/>
            </a:pPr>
            <a:r>
              <a:rPr lang="en-US" sz="3600" dirty="0">
                <a:solidFill>
                  <a:schemeClr val="bg1"/>
                </a:solidFill>
              </a:rPr>
              <a:t> A description of your current spiritual disciplines and faith practices.</a:t>
            </a:r>
          </a:p>
          <a:p>
            <a:pPr marL="569912" lvl="1" indent="0">
              <a:buSzPct val="85000"/>
              <a:buNone/>
            </a:pPr>
            <a:endParaRPr lang="en-US" sz="2000" i="1" dirty="0">
              <a:solidFill>
                <a:schemeClr val="bg1"/>
              </a:solidFill>
            </a:endParaRPr>
          </a:p>
          <a:p>
            <a:pPr marL="569912" lvl="1" indent="0">
              <a:buSzPct val="85000"/>
              <a:buNone/>
            </a:pPr>
            <a:r>
              <a:rPr lang="en-US" sz="3200" i="1" dirty="0">
                <a:solidFill>
                  <a:schemeClr val="bg1"/>
                </a:solidFill>
              </a:rPr>
              <a:t>Note: you’ll want to write single-spaced…</a:t>
            </a:r>
          </a:p>
        </p:txBody>
      </p:sp>
      <p:sp>
        <p:nvSpPr>
          <p:cNvPr id="4" name="Date Placeholder 3"/>
          <p:cNvSpPr>
            <a:spLocks noGrp="1"/>
          </p:cNvSpPr>
          <p:nvPr>
            <p:ph type="dt" sz="half" idx="10"/>
          </p:nvPr>
        </p:nvSpPr>
        <p:spPr/>
        <p:txBody>
          <a:bodyPr/>
          <a:lstStyle/>
          <a:p>
            <a:fld id="{E6A86448-6F5C-43E4-B108-4ECC6630C0DA}" type="datetime1">
              <a:rPr lang="en-US" smtClean="0"/>
              <a:t>9/16/2021</a:t>
            </a:fld>
            <a:endParaRPr lang="en-US"/>
          </a:p>
        </p:txBody>
      </p:sp>
      <p:sp>
        <p:nvSpPr>
          <p:cNvPr id="6" name="Footer Placeholder 5"/>
          <p:cNvSpPr>
            <a:spLocks noGrp="1"/>
          </p:cNvSpPr>
          <p:nvPr>
            <p:ph type="ftr" sz="quarter" idx="11"/>
          </p:nvPr>
        </p:nvSpPr>
        <p:spPr/>
        <p:txBody>
          <a:bodyPr/>
          <a:lstStyle/>
          <a:p>
            <a:r>
              <a:rPr lang="en-US"/>
              <a:t>Writing Faith Development Narratives</a:t>
            </a:r>
          </a:p>
        </p:txBody>
      </p:sp>
      <p:sp>
        <p:nvSpPr>
          <p:cNvPr id="5" name="Slide Number Placeholder 4"/>
          <p:cNvSpPr>
            <a:spLocks noGrp="1"/>
          </p:cNvSpPr>
          <p:nvPr>
            <p:ph type="sldNum" sz="quarter" idx="12"/>
          </p:nvPr>
        </p:nvSpPr>
        <p:spPr/>
        <p:txBody>
          <a:bodyPr/>
          <a:lstStyle/>
          <a:p>
            <a:fld id="{36B37BA4-CFA2-425C-A9C7-C4B54AEF869C}" type="slidenum">
              <a:rPr lang="en-US" smtClean="0"/>
              <a:pPr/>
              <a:t>19</a:t>
            </a:fld>
            <a:endParaRPr lang="en-US"/>
          </a:p>
        </p:txBody>
      </p:sp>
    </p:spTree>
    <p:extLst>
      <p:ext uri="{BB962C8B-B14F-4D97-AF65-F5344CB8AC3E}">
        <p14:creationId xmlns:p14="http://schemas.microsoft.com/office/powerpoint/2010/main" val="1503486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B4332-DF36-4A8F-9359-F0EAEAC76CA2}"/>
              </a:ext>
            </a:extLst>
          </p:cNvPr>
          <p:cNvSpPr>
            <a:spLocks noGrp="1"/>
          </p:cNvSpPr>
          <p:nvPr>
            <p:ph type="title"/>
          </p:nvPr>
        </p:nvSpPr>
        <p:spPr/>
        <p:txBody>
          <a:bodyPr/>
          <a:lstStyle/>
          <a:p>
            <a:r>
              <a:rPr lang="en-US" b="1" dirty="0">
                <a:solidFill>
                  <a:schemeClr val="bg1"/>
                </a:solidFill>
              </a:rPr>
              <a:t>Opening Scripture – 2 Corinthians 1:3-7 (CEB)</a:t>
            </a:r>
          </a:p>
        </p:txBody>
      </p:sp>
      <p:sp>
        <p:nvSpPr>
          <p:cNvPr id="3" name="Content Placeholder 2">
            <a:extLst>
              <a:ext uri="{FF2B5EF4-FFF2-40B4-BE49-F238E27FC236}">
                <a16:creationId xmlns:a16="http://schemas.microsoft.com/office/drawing/2014/main" id="{8384D1F1-7915-4B73-AF84-6AFAAC159801}"/>
              </a:ext>
            </a:extLst>
          </p:cNvPr>
          <p:cNvSpPr>
            <a:spLocks noGrp="1"/>
          </p:cNvSpPr>
          <p:nvPr>
            <p:ph idx="1"/>
          </p:nvPr>
        </p:nvSpPr>
        <p:spPr>
          <a:xfrm>
            <a:off x="457200" y="1597025"/>
            <a:ext cx="11430000" cy="4803775"/>
          </a:xfrm>
        </p:spPr>
        <p:txBody>
          <a:bodyPr>
            <a:normAutofit lnSpcReduction="10000"/>
          </a:bodyPr>
          <a:lstStyle/>
          <a:p>
            <a:pPr marL="0" indent="0">
              <a:buNone/>
            </a:pPr>
            <a:r>
              <a:rPr lang="en-US" baseline="30000" dirty="0">
                <a:solidFill>
                  <a:schemeClr val="bg1"/>
                </a:solidFill>
              </a:rPr>
              <a:t>3 </a:t>
            </a:r>
            <a:r>
              <a:rPr lang="en-US" sz="3200" dirty="0">
                <a:solidFill>
                  <a:schemeClr val="bg1"/>
                </a:solidFill>
              </a:rPr>
              <a:t>May the God and Father of our Lord Jesus Christ be blessed! He is the compassionate Father and God of all comfort. </a:t>
            </a:r>
            <a:r>
              <a:rPr lang="en-US" baseline="30000" dirty="0">
                <a:solidFill>
                  <a:schemeClr val="bg1"/>
                </a:solidFill>
              </a:rPr>
              <a:t>4 </a:t>
            </a:r>
            <a:r>
              <a:rPr lang="en-US" sz="3200" dirty="0">
                <a:solidFill>
                  <a:schemeClr val="bg1"/>
                </a:solidFill>
              </a:rPr>
              <a:t>He’s the one who comforts us in all our trouble so that we can comfort other people who are in every kind of trouble. We offer the same comfort that we ourselves received from God. </a:t>
            </a:r>
            <a:r>
              <a:rPr lang="en-US" baseline="30000" dirty="0">
                <a:solidFill>
                  <a:schemeClr val="bg1"/>
                </a:solidFill>
              </a:rPr>
              <a:t>5 </a:t>
            </a:r>
            <a:r>
              <a:rPr lang="en-US" sz="3200" dirty="0">
                <a:solidFill>
                  <a:schemeClr val="bg1"/>
                </a:solidFill>
              </a:rPr>
              <a:t>That is because we receive so much comfort through Christ in the same way that we share so many of Christ’s sufferings. </a:t>
            </a:r>
            <a:r>
              <a:rPr lang="en-US" baseline="30000" dirty="0">
                <a:solidFill>
                  <a:schemeClr val="bg1"/>
                </a:solidFill>
              </a:rPr>
              <a:t>6 </a:t>
            </a:r>
            <a:r>
              <a:rPr lang="en-US" sz="3200" dirty="0">
                <a:solidFill>
                  <a:schemeClr val="bg1"/>
                </a:solidFill>
              </a:rPr>
              <a:t>So if we have trouble, it is to bring you comfort and salvation. If we are comforted, it is to bring you comfort from the experience of endurance while you go through the same sufferings that we also suffer. </a:t>
            </a:r>
            <a:r>
              <a:rPr lang="en-US" baseline="30000" dirty="0">
                <a:solidFill>
                  <a:schemeClr val="bg1"/>
                </a:solidFill>
              </a:rPr>
              <a:t>7 </a:t>
            </a:r>
            <a:r>
              <a:rPr lang="en-US" sz="3200" dirty="0">
                <a:solidFill>
                  <a:schemeClr val="bg1"/>
                </a:solidFill>
              </a:rPr>
              <a:t>Our hope for you is certain, because we know that as you are partners in suffering, so also you are partners in comfort. </a:t>
            </a:r>
          </a:p>
        </p:txBody>
      </p:sp>
      <p:sp>
        <p:nvSpPr>
          <p:cNvPr id="4" name="Date Placeholder 3">
            <a:extLst>
              <a:ext uri="{FF2B5EF4-FFF2-40B4-BE49-F238E27FC236}">
                <a16:creationId xmlns:a16="http://schemas.microsoft.com/office/drawing/2014/main" id="{01E3F8FD-B916-4697-8F5F-D5ADFF2EC60B}"/>
              </a:ext>
            </a:extLst>
          </p:cNvPr>
          <p:cNvSpPr>
            <a:spLocks noGrp="1"/>
          </p:cNvSpPr>
          <p:nvPr>
            <p:ph type="dt" sz="half" idx="10"/>
          </p:nvPr>
        </p:nvSpPr>
        <p:spPr/>
        <p:txBody>
          <a:bodyPr/>
          <a:lstStyle/>
          <a:p>
            <a:fld id="{CD72201D-B9D2-40EF-AB11-0773981C921B}" type="datetime1">
              <a:rPr lang="en-US" smtClean="0"/>
              <a:t>9/16/2021</a:t>
            </a:fld>
            <a:endParaRPr lang="en-US"/>
          </a:p>
        </p:txBody>
      </p:sp>
      <p:sp>
        <p:nvSpPr>
          <p:cNvPr id="5" name="Footer Placeholder 4">
            <a:extLst>
              <a:ext uri="{FF2B5EF4-FFF2-40B4-BE49-F238E27FC236}">
                <a16:creationId xmlns:a16="http://schemas.microsoft.com/office/drawing/2014/main" id="{5BD8DA91-58A5-4800-BA14-38CA7893899F}"/>
              </a:ext>
            </a:extLst>
          </p:cNvPr>
          <p:cNvSpPr>
            <a:spLocks noGrp="1"/>
          </p:cNvSpPr>
          <p:nvPr>
            <p:ph type="ftr" sz="quarter" idx="11"/>
          </p:nvPr>
        </p:nvSpPr>
        <p:spPr/>
        <p:txBody>
          <a:bodyPr/>
          <a:lstStyle/>
          <a:p>
            <a:r>
              <a:rPr lang="en-US"/>
              <a:t>Writing Faith Development Narratives</a:t>
            </a:r>
          </a:p>
        </p:txBody>
      </p:sp>
      <p:sp>
        <p:nvSpPr>
          <p:cNvPr id="6" name="Slide Number Placeholder 5">
            <a:extLst>
              <a:ext uri="{FF2B5EF4-FFF2-40B4-BE49-F238E27FC236}">
                <a16:creationId xmlns:a16="http://schemas.microsoft.com/office/drawing/2014/main" id="{655E829B-EFD5-4A7C-90C6-0EC574D740EF}"/>
              </a:ext>
            </a:extLst>
          </p:cNvPr>
          <p:cNvSpPr>
            <a:spLocks noGrp="1"/>
          </p:cNvSpPr>
          <p:nvPr>
            <p:ph type="sldNum" sz="quarter" idx="12"/>
          </p:nvPr>
        </p:nvSpPr>
        <p:spPr/>
        <p:txBody>
          <a:bodyPr/>
          <a:lstStyle/>
          <a:p>
            <a:fld id="{36B37BA4-CFA2-425C-A9C7-C4B54AEF869C}" type="slidenum">
              <a:rPr lang="en-US" smtClean="0"/>
              <a:pPr/>
              <a:t>2</a:t>
            </a:fld>
            <a:endParaRPr lang="en-US"/>
          </a:p>
        </p:txBody>
      </p:sp>
    </p:spTree>
    <p:extLst>
      <p:ext uri="{BB962C8B-B14F-4D97-AF65-F5344CB8AC3E}">
        <p14:creationId xmlns:p14="http://schemas.microsoft.com/office/powerpoint/2010/main" val="236967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Three main objectives: </a:t>
            </a:r>
          </a:p>
        </p:txBody>
      </p:sp>
      <p:sp>
        <p:nvSpPr>
          <p:cNvPr id="3" name="Content Placeholder 2"/>
          <p:cNvSpPr>
            <a:spLocks noGrp="1"/>
          </p:cNvSpPr>
          <p:nvPr>
            <p:ph idx="1"/>
          </p:nvPr>
        </p:nvSpPr>
        <p:spPr>
          <a:xfrm>
            <a:off x="228600" y="1744662"/>
            <a:ext cx="11658600" cy="4351338"/>
          </a:xfrm>
        </p:spPr>
        <p:txBody>
          <a:bodyPr>
            <a:noAutofit/>
          </a:bodyPr>
          <a:lstStyle/>
          <a:p>
            <a:pPr marL="463550" indent="-350838">
              <a:buSzPct val="85000"/>
              <a:buFont typeface="+mj-lt"/>
              <a:buAutoNum type="arabicPeriod"/>
            </a:pPr>
            <a:r>
              <a:rPr lang="en-US" sz="3600" dirty="0">
                <a:solidFill>
                  <a:schemeClr val="bg1"/>
                </a:solidFill>
              </a:rPr>
              <a:t>A narrative of </a:t>
            </a:r>
            <a:r>
              <a:rPr lang="en-US" sz="3600" i="1" dirty="0">
                <a:solidFill>
                  <a:schemeClr val="bg1"/>
                </a:solidFill>
              </a:rPr>
              <a:t>how you came to faith</a:t>
            </a:r>
            <a:r>
              <a:rPr lang="en-US" sz="3600" dirty="0">
                <a:solidFill>
                  <a:schemeClr val="bg1"/>
                </a:solidFill>
              </a:rPr>
              <a:t>. </a:t>
            </a:r>
          </a:p>
          <a:p>
            <a:pPr marL="920750" lvl="1" indent="-350838">
              <a:buSzPct val="85000"/>
            </a:pPr>
            <a:endParaRPr lang="en-US" sz="500" dirty="0">
              <a:solidFill>
                <a:schemeClr val="bg1"/>
              </a:solidFill>
            </a:endParaRPr>
          </a:p>
          <a:p>
            <a:pPr marL="920750" lvl="1" indent="-350838">
              <a:buSzPct val="85000"/>
            </a:pPr>
            <a:r>
              <a:rPr lang="en-US" sz="3200" dirty="0">
                <a:solidFill>
                  <a:schemeClr val="bg1"/>
                </a:solidFill>
              </a:rPr>
              <a:t>Tell the story of what has most influenced your spiritual growth</a:t>
            </a:r>
          </a:p>
          <a:p>
            <a:pPr marL="1377950" lvl="2" indent="-350838">
              <a:buSzPct val="85000"/>
            </a:pPr>
            <a:r>
              <a:rPr lang="en-US" sz="2800" dirty="0">
                <a:solidFill>
                  <a:schemeClr val="bg1"/>
                </a:solidFill>
              </a:rPr>
              <a:t>What </a:t>
            </a:r>
            <a:r>
              <a:rPr lang="en-US" sz="2800" i="1" dirty="0">
                <a:solidFill>
                  <a:schemeClr val="bg1"/>
                </a:solidFill>
              </a:rPr>
              <a:t>people</a:t>
            </a:r>
            <a:r>
              <a:rPr lang="en-US" sz="2800" dirty="0">
                <a:solidFill>
                  <a:schemeClr val="bg1"/>
                </a:solidFill>
              </a:rPr>
              <a:t> have shaped your faith?  Parents, pastors, friends…</a:t>
            </a:r>
          </a:p>
          <a:p>
            <a:pPr marL="1377950" lvl="2" indent="-350838">
              <a:buSzPct val="85000"/>
            </a:pPr>
            <a:r>
              <a:rPr lang="en-US" sz="2800" dirty="0">
                <a:solidFill>
                  <a:schemeClr val="bg1"/>
                </a:solidFill>
              </a:rPr>
              <a:t>What </a:t>
            </a:r>
            <a:r>
              <a:rPr lang="en-US" sz="2800" i="1" dirty="0">
                <a:solidFill>
                  <a:schemeClr val="bg1"/>
                </a:solidFill>
              </a:rPr>
              <a:t>institutions</a:t>
            </a:r>
            <a:r>
              <a:rPr lang="en-US" sz="2800" dirty="0">
                <a:solidFill>
                  <a:schemeClr val="bg1"/>
                </a:solidFill>
              </a:rPr>
              <a:t> have shaped your faith?  Congregations, schools…</a:t>
            </a:r>
          </a:p>
          <a:p>
            <a:pPr marL="1377950" lvl="2" indent="-350838">
              <a:buSzPct val="85000"/>
            </a:pPr>
            <a:r>
              <a:rPr lang="en-US" sz="2800" dirty="0">
                <a:solidFill>
                  <a:schemeClr val="bg1"/>
                </a:solidFill>
              </a:rPr>
              <a:t>What </a:t>
            </a:r>
            <a:r>
              <a:rPr lang="en-US" sz="2800" i="1" dirty="0">
                <a:solidFill>
                  <a:schemeClr val="bg1"/>
                </a:solidFill>
              </a:rPr>
              <a:t>experiences</a:t>
            </a:r>
            <a:r>
              <a:rPr lang="en-US" sz="2800" dirty="0">
                <a:solidFill>
                  <a:schemeClr val="bg1"/>
                </a:solidFill>
              </a:rPr>
              <a:t> have shaped your faith?  Life-changing experiences, events, conversations...</a:t>
            </a:r>
          </a:p>
          <a:p>
            <a:pPr marL="920750" lvl="1" indent="-350838">
              <a:buSzPct val="85000"/>
            </a:pPr>
            <a:endParaRPr lang="en-US" sz="3200" i="1" dirty="0">
              <a:solidFill>
                <a:schemeClr val="bg1"/>
              </a:solidFill>
            </a:endParaRPr>
          </a:p>
          <a:p>
            <a:pPr marL="920750" lvl="1" indent="-350838">
              <a:buSzPct val="85000"/>
            </a:pPr>
            <a:r>
              <a:rPr lang="en-US" sz="3200" i="1" dirty="0">
                <a:solidFill>
                  <a:schemeClr val="bg1"/>
                </a:solidFill>
              </a:rPr>
              <a:t>Try to keep this to no more than two of your four pages</a:t>
            </a:r>
          </a:p>
        </p:txBody>
      </p:sp>
      <p:sp>
        <p:nvSpPr>
          <p:cNvPr id="4" name="Date Placeholder 3"/>
          <p:cNvSpPr>
            <a:spLocks noGrp="1"/>
          </p:cNvSpPr>
          <p:nvPr>
            <p:ph type="dt" sz="half" idx="10"/>
          </p:nvPr>
        </p:nvSpPr>
        <p:spPr/>
        <p:txBody>
          <a:bodyPr/>
          <a:lstStyle/>
          <a:p>
            <a:fld id="{E6A86448-6F5C-43E4-B108-4ECC6630C0DA}" type="datetime1">
              <a:rPr lang="en-US" smtClean="0"/>
              <a:t>9/16/2021</a:t>
            </a:fld>
            <a:endParaRPr lang="en-US"/>
          </a:p>
        </p:txBody>
      </p:sp>
      <p:sp>
        <p:nvSpPr>
          <p:cNvPr id="6" name="Footer Placeholder 5"/>
          <p:cNvSpPr>
            <a:spLocks noGrp="1"/>
          </p:cNvSpPr>
          <p:nvPr>
            <p:ph type="ftr" sz="quarter" idx="11"/>
          </p:nvPr>
        </p:nvSpPr>
        <p:spPr/>
        <p:txBody>
          <a:bodyPr/>
          <a:lstStyle/>
          <a:p>
            <a:r>
              <a:rPr lang="en-US"/>
              <a:t>Writing Faith Development Narratives</a:t>
            </a:r>
          </a:p>
        </p:txBody>
      </p:sp>
      <p:sp>
        <p:nvSpPr>
          <p:cNvPr id="5" name="Slide Number Placeholder 4"/>
          <p:cNvSpPr>
            <a:spLocks noGrp="1"/>
          </p:cNvSpPr>
          <p:nvPr>
            <p:ph type="sldNum" sz="quarter" idx="12"/>
          </p:nvPr>
        </p:nvSpPr>
        <p:spPr/>
        <p:txBody>
          <a:bodyPr/>
          <a:lstStyle/>
          <a:p>
            <a:fld id="{36B37BA4-CFA2-425C-A9C7-C4B54AEF869C}" type="slidenum">
              <a:rPr lang="en-US" smtClean="0"/>
              <a:pPr/>
              <a:t>20</a:t>
            </a:fld>
            <a:endParaRPr lang="en-US" dirty="0"/>
          </a:p>
        </p:txBody>
      </p:sp>
    </p:spTree>
    <p:extLst>
      <p:ext uri="{BB962C8B-B14F-4D97-AF65-F5344CB8AC3E}">
        <p14:creationId xmlns:p14="http://schemas.microsoft.com/office/powerpoint/2010/main" val="1638684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up)">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Three main objectives: </a:t>
            </a:r>
          </a:p>
        </p:txBody>
      </p:sp>
      <p:sp>
        <p:nvSpPr>
          <p:cNvPr id="3" name="Content Placeholder 2"/>
          <p:cNvSpPr>
            <a:spLocks noGrp="1"/>
          </p:cNvSpPr>
          <p:nvPr>
            <p:ph idx="1"/>
          </p:nvPr>
        </p:nvSpPr>
        <p:spPr>
          <a:xfrm>
            <a:off x="381000" y="1600200"/>
            <a:ext cx="11506200" cy="4351338"/>
          </a:xfrm>
        </p:spPr>
        <p:txBody>
          <a:bodyPr>
            <a:noAutofit/>
          </a:bodyPr>
          <a:lstStyle/>
          <a:p>
            <a:pPr marL="112712" indent="0">
              <a:buSzPct val="85000"/>
              <a:buNone/>
            </a:pPr>
            <a:r>
              <a:rPr lang="en-US" sz="3600" dirty="0">
                <a:solidFill>
                  <a:schemeClr val="bg1"/>
                </a:solidFill>
              </a:rPr>
              <a:t>2. A statement of your </a:t>
            </a:r>
            <a:r>
              <a:rPr lang="en-US" sz="3600" i="1" dirty="0">
                <a:solidFill>
                  <a:schemeClr val="bg1"/>
                </a:solidFill>
              </a:rPr>
              <a:t>core Christian beliefs</a:t>
            </a:r>
            <a:r>
              <a:rPr lang="en-US" sz="3600" dirty="0">
                <a:solidFill>
                  <a:schemeClr val="bg1"/>
                </a:solidFill>
              </a:rPr>
              <a:t> in relation to the SPU Faith Statement </a:t>
            </a:r>
          </a:p>
          <a:p>
            <a:pPr marL="112712" indent="0">
              <a:buSzPct val="85000"/>
              <a:buNone/>
            </a:pPr>
            <a:endParaRPr lang="en-US" sz="200" dirty="0">
              <a:solidFill>
                <a:schemeClr val="bg1"/>
              </a:solidFill>
            </a:endParaRPr>
          </a:p>
          <a:p>
            <a:pPr marL="569912" indent="-457200">
              <a:buSzPct val="85000"/>
            </a:pPr>
            <a:r>
              <a:rPr lang="en-US" dirty="0">
                <a:solidFill>
                  <a:schemeClr val="bg1"/>
                </a:solidFill>
              </a:rPr>
              <a:t>Again, the goal is to reflect </a:t>
            </a:r>
            <a:r>
              <a:rPr lang="en-US" i="1" dirty="0">
                <a:solidFill>
                  <a:schemeClr val="bg1"/>
                </a:solidFill>
              </a:rPr>
              <a:t>critically</a:t>
            </a:r>
            <a:r>
              <a:rPr lang="en-US" dirty="0">
                <a:solidFill>
                  <a:schemeClr val="bg1"/>
                </a:solidFill>
              </a:rPr>
              <a:t> and </a:t>
            </a:r>
            <a:r>
              <a:rPr lang="en-US" i="1" dirty="0">
                <a:solidFill>
                  <a:schemeClr val="bg1"/>
                </a:solidFill>
              </a:rPr>
              <a:t>honestly </a:t>
            </a:r>
            <a:r>
              <a:rPr lang="en-US" dirty="0">
                <a:solidFill>
                  <a:schemeClr val="bg1"/>
                </a:solidFill>
              </a:rPr>
              <a:t>on the extent to which, and the ways in which, your personal faith is in harmony</a:t>
            </a:r>
            <a:r>
              <a:rPr lang="en-US" i="1" dirty="0">
                <a:solidFill>
                  <a:schemeClr val="bg1"/>
                </a:solidFill>
              </a:rPr>
              <a:t> </a:t>
            </a:r>
            <a:r>
              <a:rPr lang="en-US" dirty="0">
                <a:solidFill>
                  <a:schemeClr val="bg1"/>
                </a:solidFill>
              </a:rPr>
              <a:t>with the University Statement of Faith. </a:t>
            </a:r>
          </a:p>
          <a:p>
            <a:pPr marL="112712" indent="0">
              <a:buSzPct val="85000"/>
              <a:buNone/>
            </a:pPr>
            <a:endParaRPr lang="en-US" sz="200" dirty="0">
              <a:solidFill>
                <a:schemeClr val="bg1"/>
              </a:solidFill>
            </a:endParaRPr>
          </a:p>
          <a:p>
            <a:pPr marL="569912" indent="-457200">
              <a:buSzPct val="85000"/>
            </a:pPr>
            <a:r>
              <a:rPr lang="en-US" dirty="0">
                <a:solidFill>
                  <a:schemeClr val="bg1"/>
                </a:solidFill>
              </a:rPr>
              <a:t>In one way or another, you must engage </a:t>
            </a:r>
            <a:r>
              <a:rPr lang="en-US" i="1" dirty="0">
                <a:solidFill>
                  <a:schemeClr val="bg1"/>
                </a:solidFill>
              </a:rPr>
              <a:t>explicitly </a:t>
            </a:r>
            <a:r>
              <a:rPr lang="en-US" dirty="0">
                <a:solidFill>
                  <a:schemeClr val="bg1"/>
                </a:solidFill>
              </a:rPr>
              <a:t>with the four “marks” of the SPU Faith Statement.  </a:t>
            </a:r>
          </a:p>
          <a:p>
            <a:pPr marL="1027112" lvl="1" indent="-457200">
              <a:buSzPct val="85000"/>
            </a:pPr>
            <a:r>
              <a:rPr lang="en-US" dirty="0">
                <a:solidFill>
                  <a:schemeClr val="bg1"/>
                </a:solidFill>
              </a:rPr>
              <a:t>Consider using </a:t>
            </a:r>
            <a:r>
              <a:rPr lang="en-US" b="1" dirty="0">
                <a:solidFill>
                  <a:schemeClr val="bg1"/>
                </a:solidFill>
              </a:rPr>
              <a:t>boldface</a:t>
            </a:r>
            <a:r>
              <a:rPr lang="en-US" dirty="0">
                <a:solidFill>
                  <a:schemeClr val="bg1"/>
                </a:solidFill>
              </a:rPr>
              <a:t> to highlight each mark in your essay</a:t>
            </a:r>
          </a:p>
          <a:p>
            <a:pPr marL="569912" indent="-457200">
              <a:buSzPct val="85000"/>
            </a:pPr>
            <a:endParaRPr lang="en-US" sz="200" dirty="0">
              <a:solidFill>
                <a:schemeClr val="bg1"/>
              </a:solidFill>
            </a:endParaRPr>
          </a:p>
          <a:p>
            <a:pPr marL="569912" indent="-457200">
              <a:buSzPct val="85000"/>
            </a:pPr>
            <a:r>
              <a:rPr lang="en-US" dirty="0">
                <a:solidFill>
                  <a:schemeClr val="bg1"/>
                </a:solidFill>
              </a:rPr>
              <a:t>This will typically absorb at least a single page, sometimes more.</a:t>
            </a:r>
          </a:p>
        </p:txBody>
      </p:sp>
      <p:sp>
        <p:nvSpPr>
          <p:cNvPr id="4" name="Date Placeholder 3"/>
          <p:cNvSpPr>
            <a:spLocks noGrp="1"/>
          </p:cNvSpPr>
          <p:nvPr>
            <p:ph type="dt" sz="half" idx="10"/>
          </p:nvPr>
        </p:nvSpPr>
        <p:spPr/>
        <p:txBody>
          <a:bodyPr/>
          <a:lstStyle/>
          <a:p>
            <a:fld id="{E6A86448-6F5C-43E4-B108-4ECC6630C0DA}" type="datetime1">
              <a:rPr lang="en-US" smtClean="0"/>
              <a:t>9/16/2021</a:t>
            </a:fld>
            <a:endParaRPr lang="en-US"/>
          </a:p>
        </p:txBody>
      </p:sp>
      <p:sp>
        <p:nvSpPr>
          <p:cNvPr id="6" name="Footer Placeholder 5"/>
          <p:cNvSpPr>
            <a:spLocks noGrp="1"/>
          </p:cNvSpPr>
          <p:nvPr>
            <p:ph type="ftr" sz="quarter" idx="11"/>
          </p:nvPr>
        </p:nvSpPr>
        <p:spPr/>
        <p:txBody>
          <a:bodyPr/>
          <a:lstStyle/>
          <a:p>
            <a:r>
              <a:rPr lang="en-US"/>
              <a:t>Writing Faith Development Narratives</a:t>
            </a:r>
          </a:p>
        </p:txBody>
      </p:sp>
      <p:sp>
        <p:nvSpPr>
          <p:cNvPr id="5" name="Slide Number Placeholder 4"/>
          <p:cNvSpPr>
            <a:spLocks noGrp="1"/>
          </p:cNvSpPr>
          <p:nvPr>
            <p:ph type="sldNum" sz="quarter" idx="12"/>
          </p:nvPr>
        </p:nvSpPr>
        <p:spPr/>
        <p:txBody>
          <a:bodyPr/>
          <a:lstStyle/>
          <a:p>
            <a:fld id="{36B37BA4-CFA2-425C-A9C7-C4B54AEF869C}" type="slidenum">
              <a:rPr lang="en-US" smtClean="0"/>
              <a:pPr/>
              <a:t>21</a:t>
            </a:fld>
            <a:endParaRPr lang="en-US"/>
          </a:p>
        </p:txBody>
      </p:sp>
    </p:spTree>
    <p:extLst>
      <p:ext uri="{BB962C8B-B14F-4D97-AF65-F5344CB8AC3E}">
        <p14:creationId xmlns:p14="http://schemas.microsoft.com/office/powerpoint/2010/main" val="390732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up)">
                                      <p:cBhvr>
                                        <p:cTn id="20" dur="5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up)">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Three main objectives: </a:t>
            </a:r>
          </a:p>
        </p:txBody>
      </p:sp>
      <p:sp>
        <p:nvSpPr>
          <p:cNvPr id="3" name="Content Placeholder 2"/>
          <p:cNvSpPr>
            <a:spLocks noGrp="1"/>
          </p:cNvSpPr>
          <p:nvPr>
            <p:ph idx="1"/>
          </p:nvPr>
        </p:nvSpPr>
        <p:spPr>
          <a:xfrm>
            <a:off x="381000" y="1600200"/>
            <a:ext cx="11506200" cy="4351338"/>
          </a:xfrm>
        </p:spPr>
        <p:txBody>
          <a:bodyPr>
            <a:noAutofit/>
          </a:bodyPr>
          <a:lstStyle/>
          <a:p>
            <a:pPr marL="112712" indent="0">
              <a:buSzPct val="85000"/>
              <a:buNone/>
            </a:pPr>
            <a:r>
              <a:rPr lang="en-US" sz="3600" dirty="0">
                <a:solidFill>
                  <a:schemeClr val="bg1"/>
                </a:solidFill>
              </a:rPr>
              <a:t>3. A description of your </a:t>
            </a:r>
            <a:r>
              <a:rPr lang="en-US" sz="3600" i="1" dirty="0">
                <a:solidFill>
                  <a:schemeClr val="bg1"/>
                </a:solidFill>
              </a:rPr>
              <a:t>current spiritual disciplines and faith practices</a:t>
            </a:r>
            <a:r>
              <a:rPr lang="en-US" sz="3600" dirty="0">
                <a:solidFill>
                  <a:schemeClr val="bg1"/>
                </a:solidFill>
              </a:rPr>
              <a:t> </a:t>
            </a:r>
          </a:p>
          <a:p>
            <a:pPr marL="920750" lvl="1" indent="-350838">
              <a:buSzPct val="85000"/>
            </a:pPr>
            <a:r>
              <a:rPr lang="en-US" sz="2800" dirty="0">
                <a:solidFill>
                  <a:schemeClr val="bg1"/>
                </a:solidFill>
              </a:rPr>
              <a:t>What habits and practices form and sustain your faith life? </a:t>
            </a:r>
          </a:p>
          <a:p>
            <a:pPr marL="920750" lvl="1" indent="-350838">
              <a:buSzPct val="85000"/>
            </a:pPr>
            <a:endParaRPr lang="en-US" sz="500" dirty="0">
              <a:solidFill>
                <a:schemeClr val="bg1"/>
              </a:solidFill>
            </a:endParaRPr>
          </a:p>
          <a:p>
            <a:pPr marL="920750" lvl="1" indent="-350838">
              <a:buSzPct val="85000"/>
            </a:pPr>
            <a:r>
              <a:rPr lang="en-US" sz="2800" dirty="0">
                <a:solidFill>
                  <a:schemeClr val="bg1"/>
                </a:solidFill>
              </a:rPr>
              <a:t>Provide clear indication of your participation in a local church</a:t>
            </a:r>
          </a:p>
          <a:p>
            <a:pPr marL="920750" lvl="1" indent="-350838">
              <a:buSzPct val="85000"/>
            </a:pPr>
            <a:endParaRPr lang="en-US" sz="500" dirty="0">
              <a:solidFill>
                <a:schemeClr val="bg1"/>
              </a:solidFill>
            </a:endParaRPr>
          </a:p>
          <a:p>
            <a:pPr marL="920750" lvl="1" indent="-350838">
              <a:buSzPct val="85000"/>
            </a:pPr>
            <a:r>
              <a:rPr lang="en-US" sz="2800" dirty="0">
                <a:solidFill>
                  <a:schemeClr val="bg1"/>
                </a:solidFill>
              </a:rPr>
              <a:t>Use this as a place to “tie everything up” – i.e. explain how your </a:t>
            </a:r>
            <a:r>
              <a:rPr lang="en-US" sz="2800" i="1" dirty="0">
                <a:solidFill>
                  <a:schemeClr val="bg1"/>
                </a:solidFill>
              </a:rPr>
              <a:t>story </a:t>
            </a:r>
            <a:r>
              <a:rPr lang="en-US" sz="2800" dirty="0">
                <a:solidFill>
                  <a:schemeClr val="bg1"/>
                </a:solidFill>
              </a:rPr>
              <a:t>and your </a:t>
            </a:r>
            <a:r>
              <a:rPr lang="en-US" sz="2800" i="1" dirty="0">
                <a:solidFill>
                  <a:schemeClr val="bg1"/>
                </a:solidFill>
              </a:rPr>
              <a:t>beliefs </a:t>
            </a:r>
            <a:r>
              <a:rPr lang="en-US" sz="2800" dirty="0">
                <a:solidFill>
                  <a:schemeClr val="bg1"/>
                </a:solidFill>
              </a:rPr>
              <a:t>are given expression in these </a:t>
            </a:r>
            <a:r>
              <a:rPr lang="en-US" sz="2800" i="1" dirty="0">
                <a:solidFill>
                  <a:schemeClr val="bg1"/>
                </a:solidFill>
              </a:rPr>
              <a:t>practices</a:t>
            </a:r>
            <a:r>
              <a:rPr lang="en-US" sz="2800" dirty="0">
                <a:solidFill>
                  <a:schemeClr val="bg1"/>
                </a:solidFill>
              </a:rPr>
              <a:t>.</a:t>
            </a:r>
          </a:p>
          <a:p>
            <a:pPr marL="920750" lvl="1" indent="-350838">
              <a:buSzPct val="85000"/>
            </a:pPr>
            <a:endParaRPr lang="en-US" sz="800" dirty="0">
              <a:solidFill>
                <a:schemeClr val="bg1"/>
              </a:solidFill>
            </a:endParaRPr>
          </a:p>
          <a:p>
            <a:pPr marL="920750" lvl="1" indent="-350838">
              <a:buSzPct val="85000"/>
            </a:pPr>
            <a:r>
              <a:rPr lang="en-US" sz="2800" dirty="0">
                <a:solidFill>
                  <a:schemeClr val="bg1"/>
                </a:solidFill>
              </a:rPr>
              <a:t>Often the shortest section (less than one page) but </a:t>
            </a:r>
            <a:r>
              <a:rPr lang="en-US" sz="2800" i="1" dirty="0">
                <a:solidFill>
                  <a:schemeClr val="bg1"/>
                </a:solidFill>
              </a:rPr>
              <a:t>do not scrimp here</a:t>
            </a:r>
            <a:r>
              <a:rPr lang="en-US" sz="2800" dirty="0">
                <a:solidFill>
                  <a:schemeClr val="bg1"/>
                </a:solidFill>
              </a:rPr>
              <a:t>!  </a:t>
            </a:r>
          </a:p>
          <a:p>
            <a:pPr marL="651510" indent="-514350">
              <a:buFont typeface="+mj-lt"/>
              <a:buAutoNum type="arabicPeriod"/>
            </a:pPr>
            <a:endParaRPr lang="en-US" sz="3200" dirty="0">
              <a:solidFill>
                <a:schemeClr val="bg1"/>
              </a:solidFill>
            </a:endParaRPr>
          </a:p>
        </p:txBody>
      </p:sp>
      <p:sp>
        <p:nvSpPr>
          <p:cNvPr id="4" name="Date Placeholder 3"/>
          <p:cNvSpPr>
            <a:spLocks noGrp="1"/>
          </p:cNvSpPr>
          <p:nvPr>
            <p:ph type="dt" sz="half" idx="10"/>
          </p:nvPr>
        </p:nvSpPr>
        <p:spPr/>
        <p:txBody>
          <a:bodyPr/>
          <a:lstStyle/>
          <a:p>
            <a:fld id="{E6A86448-6F5C-43E4-B108-4ECC6630C0DA}" type="datetime1">
              <a:rPr lang="en-US" smtClean="0"/>
              <a:t>9/16/2021</a:t>
            </a:fld>
            <a:endParaRPr lang="en-US"/>
          </a:p>
        </p:txBody>
      </p:sp>
      <p:sp>
        <p:nvSpPr>
          <p:cNvPr id="6" name="Footer Placeholder 5"/>
          <p:cNvSpPr>
            <a:spLocks noGrp="1"/>
          </p:cNvSpPr>
          <p:nvPr>
            <p:ph type="ftr" sz="quarter" idx="11"/>
          </p:nvPr>
        </p:nvSpPr>
        <p:spPr/>
        <p:txBody>
          <a:bodyPr/>
          <a:lstStyle/>
          <a:p>
            <a:r>
              <a:rPr lang="en-US"/>
              <a:t>Writing Faith Development Narratives</a:t>
            </a:r>
          </a:p>
        </p:txBody>
      </p:sp>
      <p:sp>
        <p:nvSpPr>
          <p:cNvPr id="5" name="Slide Number Placeholder 4"/>
          <p:cNvSpPr>
            <a:spLocks noGrp="1"/>
          </p:cNvSpPr>
          <p:nvPr>
            <p:ph type="sldNum" sz="quarter" idx="12"/>
          </p:nvPr>
        </p:nvSpPr>
        <p:spPr/>
        <p:txBody>
          <a:bodyPr/>
          <a:lstStyle/>
          <a:p>
            <a:fld id="{36B37BA4-CFA2-425C-A9C7-C4B54AEF869C}" type="slidenum">
              <a:rPr lang="en-US" smtClean="0"/>
              <a:pPr/>
              <a:t>22</a:t>
            </a:fld>
            <a:endParaRPr lang="en-US"/>
          </a:p>
        </p:txBody>
      </p:sp>
    </p:spTree>
    <p:extLst>
      <p:ext uri="{BB962C8B-B14F-4D97-AF65-F5344CB8AC3E}">
        <p14:creationId xmlns:p14="http://schemas.microsoft.com/office/powerpoint/2010/main" val="296457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up)">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up)">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02210CD-E123-453A-B7E4-77379E8C2E07}"/>
              </a:ext>
            </a:extLst>
          </p:cNvPr>
          <p:cNvSpPr>
            <a:spLocks noGrp="1"/>
          </p:cNvSpPr>
          <p:nvPr>
            <p:ph type="ctrTitle"/>
          </p:nvPr>
        </p:nvSpPr>
        <p:spPr/>
        <p:txBody>
          <a:bodyPr/>
          <a:lstStyle/>
          <a:p>
            <a:r>
              <a:rPr lang="en-US" b="1" i="1" dirty="0">
                <a:solidFill>
                  <a:schemeClr val="bg1"/>
                </a:solidFill>
              </a:rPr>
              <a:t>Let’s take a break</a:t>
            </a:r>
          </a:p>
        </p:txBody>
      </p:sp>
      <p:sp>
        <p:nvSpPr>
          <p:cNvPr id="8" name="Subtitle 7">
            <a:extLst>
              <a:ext uri="{FF2B5EF4-FFF2-40B4-BE49-F238E27FC236}">
                <a16:creationId xmlns:a16="http://schemas.microsoft.com/office/drawing/2014/main" id="{C4F2A95C-3151-401B-8856-5E3821744CFC}"/>
              </a:ext>
            </a:extLst>
          </p:cNvPr>
          <p:cNvSpPr>
            <a:spLocks noGrp="1"/>
          </p:cNvSpPr>
          <p:nvPr>
            <p:ph type="subTitle" idx="1"/>
          </p:nvPr>
        </p:nvSpPr>
        <p:spPr/>
        <p:txBody>
          <a:bodyPr/>
          <a:lstStyle/>
          <a:p>
            <a:endParaRPr lang="en-US"/>
          </a:p>
        </p:txBody>
      </p:sp>
      <p:sp>
        <p:nvSpPr>
          <p:cNvPr id="4" name="Date Placeholder 3">
            <a:extLst>
              <a:ext uri="{FF2B5EF4-FFF2-40B4-BE49-F238E27FC236}">
                <a16:creationId xmlns:a16="http://schemas.microsoft.com/office/drawing/2014/main" id="{C16BCE4E-B713-4CCF-9096-CB1823F063B0}"/>
              </a:ext>
            </a:extLst>
          </p:cNvPr>
          <p:cNvSpPr>
            <a:spLocks noGrp="1"/>
          </p:cNvSpPr>
          <p:nvPr>
            <p:ph type="dt" sz="half" idx="10"/>
          </p:nvPr>
        </p:nvSpPr>
        <p:spPr/>
        <p:txBody>
          <a:bodyPr/>
          <a:lstStyle/>
          <a:p>
            <a:fld id="{CD72201D-B9D2-40EF-AB11-0773981C921B}" type="datetime1">
              <a:rPr lang="en-US" smtClean="0"/>
              <a:t>9/16/2021</a:t>
            </a:fld>
            <a:endParaRPr lang="en-US"/>
          </a:p>
        </p:txBody>
      </p:sp>
      <p:sp>
        <p:nvSpPr>
          <p:cNvPr id="5" name="Footer Placeholder 4">
            <a:extLst>
              <a:ext uri="{FF2B5EF4-FFF2-40B4-BE49-F238E27FC236}">
                <a16:creationId xmlns:a16="http://schemas.microsoft.com/office/drawing/2014/main" id="{F4444C71-6BBC-4C5F-8F6B-0775739ABD0F}"/>
              </a:ext>
            </a:extLst>
          </p:cNvPr>
          <p:cNvSpPr>
            <a:spLocks noGrp="1"/>
          </p:cNvSpPr>
          <p:nvPr>
            <p:ph type="ftr" sz="quarter" idx="11"/>
          </p:nvPr>
        </p:nvSpPr>
        <p:spPr/>
        <p:txBody>
          <a:bodyPr/>
          <a:lstStyle/>
          <a:p>
            <a:r>
              <a:rPr lang="en-US"/>
              <a:t>Writing Faith Development Narratives</a:t>
            </a:r>
          </a:p>
        </p:txBody>
      </p:sp>
      <p:sp>
        <p:nvSpPr>
          <p:cNvPr id="6" name="Slide Number Placeholder 5">
            <a:extLst>
              <a:ext uri="{FF2B5EF4-FFF2-40B4-BE49-F238E27FC236}">
                <a16:creationId xmlns:a16="http://schemas.microsoft.com/office/drawing/2014/main" id="{2A6E04C2-E235-469C-AE51-897DD135916D}"/>
              </a:ext>
            </a:extLst>
          </p:cNvPr>
          <p:cNvSpPr>
            <a:spLocks noGrp="1"/>
          </p:cNvSpPr>
          <p:nvPr>
            <p:ph type="sldNum" sz="quarter" idx="12"/>
          </p:nvPr>
        </p:nvSpPr>
        <p:spPr/>
        <p:txBody>
          <a:bodyPr/>
          <a:lstStyle/>
          <a:p>
            <a:fld id="{36B37BA4-CFA2-425C-A9C7-C4B54AEF869C}" type="slidenum">
              <a:rPr lang="en-US" smtClean="0"/>
              <a:pPr/>
              <a:t>23</a:t>
            </a:fld>
            <a:endParaRPr lang="en-US"/>
          </a:p>
        </p:txBody>
      </p:sp>
    </p:spTree>
    <p:extLst>
      <p:ext uri="{BB962C8B-B14F-4D97-AF65-F5344CB8AC3E}">
        <p14:creationId xmlns:p14="http://schemas.microsoft.com/office/powerpoint/2010/main" val="265108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1193800"/>
            <a:ext cx="6172200" cy="2387600"/>
          </a:xfrm>
        </p:spPr>
        <p:txBody>
          <a:bodyPr>
            <a:normAutofit/>
          </a:bodyPr>
          <a:lstStyle/>
          <a:p>
            <a:pPr algn="l"/>
            <a:r>
              <a:rPr lang="en-US" sz="5400" b="1" dirty="0">
                <a:solidFill>
                  <a:schemeClr val="bg1"/>
                </a:solidFill>
              </a:rPr>
              <a:t>III. Exploring the SPU Statement of Faith</a:t>
            </a:r>
          </a:p>
        </p:txBody>
      </p:sp>
      <p:sp>
        <p:nvSpPr>
          <p:cNvPr id="7" name="Subtitle 6"/>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fld id="{FED5D015-B98E-49DB-ADF7-2F838A863A84}" type="datetime1">
              <a:rPr lang="en-US" smtClean="0">
                <a:solidFill>
                  <a:schemeClr val="tx2">
                    <a:lumMod val="50000"/>
                  </a:schemeClr>
                </a:solidFill>
              </a:rPr>
              <a:t>9/16/2021</a:t>
            </a:fld>
            <a:endParaRPr lang="en-US" dirty="0">
              <a:solidFill>
                <a:schemeClr val="tx2">
                  <a:lumMod val="50000"/>
                </a:schemeClr>
              </a:solidFill>
            </a:endParaRPr>
          </a:p>
        </p:txBody>
      </p:sp>
      <p:sp>
        <p:nvSpPr>
          <p:cNvPr id="3" name="Footer Placeholder 2"/>
          <p:cNvSpPr>
            <a:spLocks noGrp="1"/>
          </p:cNvSpPr>
          <p:nvPr>
            <p:ph type="ftr" sz="quarter" idx="11"/>
          </p:nvPr>
        </p:nvSpPr>
        <p:spPr/>
        <p:txBody>
          <a:bodyPr/>
          <a:lstStyle/>
          <a:p>
            <a:r>
              <a:rPr lang="en-US"/>
              <a:t>Writing Faith Development Narratives</a:t>
            </a:r>
          </a:p>
        </p:txBody>
      </p:sp>
      <p:sp>
        <p:nvSpPr>
          <p:cNvPr id="5" name="Slide Number Placeholder 4"/>
          <p:cNvSpPr>
            <a:spLocks noGrp="1"/>
          </p:cNvSpPr>
          <p:nvPr>
            <p:ph type="sldNum" sz="quarter" idx="12"/>
          </p:nvPr>
        </p:nvSpPr>
        <p:spPr/>
        <p:txBody>
          <a:bodyPr/>
          <a:lstStyle/>
          <a:p>
            <a:fld id="{36B37BA4-CFA2-425C-A9C7-C4B54AEF869C}" type="slidenum">
              <a:rPr lang="en-US" smtClean="0">
                <a:solidFill>
                  <a:schemeClr val="tx2">
                    <a:lumMod val="50000"/>
                  </a:schemeClr>
                </a:solidFill>
              </a:rPr>
              <a:pPr/>
              <a:t>24</a:t>
            </a:fld>
            <a:endParaRPr lang="en-US" dirty="0">
              <a:solidFill>
                <a:schemeClr val="tx2">
                  <a:lumMod val="50000"/>
                </a:schemeClr>
              </a:solidFill>
            </a:endParaRPr>
          </a:p>
        </p:txBody>
      </p:sp>
      <p:pic>
        <p:nvPicPr>
          <p:cNvPr id="28676" name="Picture 4" descr="http://1.bp.blogspot.com/_AIXW_vy7XNc/SwLCRF7Ym6I/AAAAAAAADIg/ugRfzKcfE1A/s1600/CredoVII.jpg"/>
          <p:cNvPicPr>
            <a:picLocks noChangeAspect="1" noChangeArrowheads="1"/>
          </p:cNvPicPr>
          <p:nvPr/>
        </p:nvPicPr>
        <p:blipFill>
          <a:blip r:embed="rId3" cstate="print"/>
          <a:srcRect/>
          <a:stretch>
            <a:fillRect/>
          </a:stretch>
        </p:blipFill>
        <p:spPr bwMode="auto">
          <a:xfrm>
            <a:off x="6130412" y="1262194"/>
            <a:ext cx="5399540" cy="4333612"/>
          </a:xfrm>
          <a:prstGeom prst="rect">
            <a:avLst/>
          </a:prstGeom>
          <a:ln w="12700">
            <a:solidFill>
              <a:srgbClr val="FFC00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1147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5400" y="365125"/>
            <a:ext cx="10058400" cy="1325563"/>
          </a:xfrm>
        </p:spPr>
        <p:txBody>
          <a:bodyPr>
            <a:normAutofit/>
          </a:bodyPr>
          <a:lstStyle/>
          <a:p>
            <a:r>
              <a:rPr lang="en-US" b="1" dirty="0">
                <a:solidFill>
                  <a:schemeClr val="bg1"/>
                </a:solidFill>
              </a:rPr>
              <a:t>The SPU Statement of Faith</a:t>
            </a:r>
            <a:endParaRPr lang="en-US" b="1" dirty="0">
              <a:solidFill>
                <a:schemeClr val="accent4">
                  <a:lumMod val="40000"/>
                  <a:lumOff val="60000"/>
                </a:schemeClr>
              </a:solidFill>
            </a:endParaRPr>
          </a:p>
        </p:txBody>
      </p:sp>
      <p:sp>
        <p:nvSpPr>
          <p:cNvPr id="7" name="Content Placeholder 6"/>
          <p:cNvSpPr>
            <a:spLocks noGrp="1"/>
          </p:cNvSpPr>
          <p:nvPr>
            <p:ph idx="1"/>
          </p:nvPr>
        </p:nvSpPr>
        <p:spPr>
          <a:xfrm>
            <a:off x="762000" y="1825625"/>
            <a:ext cx="9829800" cy="4351338"/>
          </a:xfrm>
        </p:spPr>
        <p:txBody>
          <a:bodyPr>
            <a:normAutofit/>
          </a:bodyPr>
          <a:lstStyle/>
          <a:p>
            <a:pPr marL="137160" indent="0">
              <a:buNone/>
            </a:pPr>
            <a:r>
              <a:rPr lang="en-US" sz="4000" i="1" u="sng" dirty="0">
                <a:solidFill>
                  <a:schemeClr val="bg1"/>
                </a:solidFill>
              </a:rPr>
              <a:t>Five Main Parts </a:t>
            </a:r>
            <a:r>
              <a:rPr lang="en-US" sz="4000" u="sng" dirty="0">
                <a:solidFill>
                  <a:schemeClr val="bg1"/>
                </a:solidFill>
              </a:rPr>
              <a:t>(see handout)</a:t>
            </a:r>
            <a:endParaRPr lang="en-US" sz="4000" i="1" u="sng" dirty="0">
              <a:solidFill>
                <a:schemeClr val="bg1"/>
              </a:solidFill>
            </a:endParaRPr>
          </a:p>
          <a:p>
            <a:pPr marL="651510" indent="-514350">
              <a:buFont typeface="+mj-lt"/>
              <a:buAutoNum type="arabicPeriod"/>
            </a:pPr>
            <a:r>
              <a:rPr lang="en-US" sz="4000" dirty="0">
                <a:solidFill>
                  <a:schemeClr val="bg1"/>
                </a:solidFill>
              </a:rPr>
              <a:t>Preamble: Faith and Mission</a:t>
            </a:r>
          </a:p>
          <a:p>
            <a:pPr marL="651510" indent="-514350">
              <a:buFont typeface="+mj-lt"/>
              <a:buAutoNum type="arabicPeriod"/>
            </a:pPr>
            <a:r>
              <a:rPr lang="en-US" sz="4000" dirty="0">
                <a:solidFill>
                  <a:schemeClr val="bg1"/>
                </a:solidFill>
              </a:rPr>
              <a:t>We are </a:t>
            </a:r>
            <a:r>
              <a:rPr lang="en-US" sz="4000" i="1" dirty="0">
                <a:solidFill>
                  <a:srgbClr val="FFFF00"/>
                </a:solidFill>
              </a:rPr>
              <a:t>Historically Orthodox</a:t>
            </a:r>
            <a:endParaRPr lang="en-US" sz="4000" dirty="0">
              <a:solidFill>
                <a:schemeClr val="bg1"/>
              </a:solidFill>
            </a:endParaRPr>
          </a:p>
          <a:p>
            <a:pPr marL="651510" indent="-514350">
              <a:buFont typeface="+mj-lt"/>
              <a:buAutoNum type="arabicPeriod"/>
            </a:pPr>
            <a:r>
              <a:rPr lang="en-US" sz="4000" dirty="0">
                <a:solidFill>
                  <a:schemeClr val="bg1"/>
                </a:solidFill>
              </a:rPr>
              <a:t>We are </a:t>
            </a:r>
            <a:r>
              <a:rPr lang="en-US" sz="4000" i="1" dirty="0">
                <a:solidFill>
                  <a:srgbClr val="FFFF00"/>
                </a:solidFill>
              </a:rPr>
              <a:t>Clearly Evangelical</a:t>
            </a:r>
            <a:endParaRPr lang="en-US" sz="4000" dirty="0">
              <a:solidFill>
                <a:schemeClr val="bg1"/>
              </a:solidFill>
            </a:endParaRPr>
          </a:p>
          <a:p>
            <a:pPr marL="651510" indent="-514350">
              <a:buFont typeface="+mj-lt"/>
              <a:buAutoNum type="arabicPeriod"/>
            </a:pPr>
            <a:r>
              <a:rPr lang="en-US" sz="4000" dirty="0">
                <a:solidFill>
                  <a:schemeClr val="bg1"/>
                </a:solidFill>
              </a:rPr>
              <a:t>We are </a:t>
            </a:r>
            <a:r>
              <a:rPr lang="en-US" sz="4000" i="1" dirty="0">
                <a:solidFill>
                  <a:srgbClr val="FFFF00"/>
                </a:solidFill>
              </a:rPr>
              <a:t>Distinctively Wesleyan</a:t>
            </a:r>
            <a:endParaRPr lang="en-US" sz="4000" dirty="0">
              <a:solidFill>
                <a:schemeClr val="bg1"/>
              </a:solidFill>
            </a:endParaRPr>
          </a:p>
          <a:p>
            <a:pPr marL="651510" indent="-514350">
              <a:buFont typeface="+mj-lt"/>
              <a:buAutoNum type="arabicPeriod"/>
            </a:pPr>
            <a:r>
              <a:rPr lang="en-US" sz="4000" dirty="0">
                <a:solidFill>
                  <a:schemeClr val="bg1"/>
                </a:solidFill>
              </a:rPr>
              <a:t>We are </a:t>
            </a:r>
            <a:r>
              <a:rPr lang="en-US" sz="4000" i="1" dirty="0">
                <a:solidFill>
                  <a:srgbClr val="FFFF00"/>
                </a:solidFill>
              </a:rPr>
              <a:t>Genuinely Ecumenical</a:t>
            </a:r>
            <a:endParaRPr lang="en-US" sz="4000" dirty="0">
              <a:solidFill>
                <a:schemeClr val="bg1"/>
              </a:solidFill>
            </a:endParaRPr>
          </a:p>
        </p:txBody>
      </p:sp>
      <p:sp>
        <p:nvSpPr>
          <p:cNvPr id="4" name="Date Placeholder 3"/>
          <p:cNvSpPr>
            <a:spLocks noGrp="1"/>
          </p:cNvSpPr>
          <p:nvPr>
            <p:ph type="dt" sz="half" idx="10"/>
          </p:nvPr>
        </p:nvSpPr>
        <p:spPr/>
        <p:txBody>
          <a:bodyPr/>
          <a:lstStyle/>
          <a:p>
            <a:fld id="{843E3782-34AC-472D-8F8D-1BD6F90EDAE5}" type="datetime1">
              <a:rPr lang="en-US" smtClean="0"/>
              <a:t>9/16/2021</a:t>
            </a:fld>
            <a:endParaRPr lang="en-US"/>
          </a:p>
        </p:txBody>
      </p:sp>
      <p:sp>
        <p:nvSpPr>
          <p:cNvPr id="2" name="Footer Placeholder 1"/>
          <p:cNvSpPr>
            <a:spLocks noGrp="1"/>
          </p:cNvSpPr>
          <p:nvPr>
            <p:ph type="ftr" sz="quarter" idx="11"/>
          </p:nvPr>
        </p:nvSpPr>
        <p:spPr/>
        <p:txBody>
          <a:bodyPr/>
          <a:lstStyle/>
          <a:p>
            <a:r>
              <a:rPr lang="en-US"/>
              <a:t>Writing Faith Development Narratives</a:t>
            </a:r>
          </a:p>
        </p:txBody>
      </p:sp>
      <p:sp>
        <p:nvSpPr>
          <p:cNvPr id="6" name="Slide Number Placeholder 5"/>
          <p:cNvSpPr>
            <a:spLocks noGrp="1"/>
          </p:cNvSpPr>
          <p:nvPr>
            <p:ph type="sldNum" sz="quarter" idx="12"/>
          </p:nvPr>
        </p:nvSpPr>
        <p:spPr/>
        <p:txBody>
          <a:bodyPr/>
          <a:lstStyle/>
          <a:p>
            <a:fld id="{36B37BA4-CFA2-425C-A9C7-C4B54AEF869C}" type="slidenum">
              <a:rPr lang="en-US" smtClean="0"/>
              <a:pPr/>
              <a:t>25</a:t>
            </a:fld>
            <a:endParaRPr lang="en-US"/>
          </a:p>
        </p:txBody>
      </p:sp>
      <p:sp>
        <p:nvSpPr>
          <p:cNvPr id="3" name="TextBox 2"/>
          <p:cNvSpPr txBox="1"/>
          <p:nvPr/>
        </p:nvSpPr>
        <p:spPr>
          <a:xfrm>
            <a:off x="8153400" y="1495485"/>
            <a:ext cx="3581400" cy="4524315"/>
          </a:xfrm>
          <a:prstGeom prst="rect">
            <a:avLst/>
          </a:prstGeom>
          <a:noFill/>
        </p:spPr>
        <p:txBody>
          <a:bodyPr wrap="square" rtlCol="0">
            <a:spAutoFit/>
          </a:bodyPr>
          <a:lstStyle/>
          <a:p>
            <a:pPr algn="ctr"/>
            <a:r>
              <a:rPr lang="en-US" sz="3200" i="1" dirty="0">
                <a:solidFill>
                  <a:schemeClr val="accent4">
                    <a:lumMod val="20000"/>
                    <a:lumOff val="80000"/>
                  </a:schemeClr>
                </a:solidFill>
              </a:rPr>
              <a:t>Take a few moments to read the document over.  What strikes you as significant? Confusing?  Is anything missing? Over- or under-stated?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p:cTn id="7"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xEl>
                                              <p:pRg st="2" end="2"/>
                                            </p:txEl>
                                          </p:spTgt>
                                        </p:tgtEl>
                                        <p:attrNameLst>
                                          <p:attrName>style.visibility</p:attrName>
                                        </p:attrNameLst>
                                      </p:cBhvr>
                                      <p:to>
                                        <p:strVal val="visible"/>
                                      </p:to>
                                    </p:set>
                                    <p:anim calcmode="lin" valueType="num">
                                      <p:cBhvr>
                                        <p:cTn id="14"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p:cTn id="21"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7">
                                            <p:txEl>
                                              <p:pRg st="4" end="4"/>
                                            </p:txEl>
                                          </p:spTgt>
                                        </p:tgtEl>
                                        <p:attrNameLst>
                                          <p:attrName>style.visibility</p:attrName>
                                        </p:attrNameLst>
                                      </p:cBhvr>
                                      <p:to>
                                        <p:strVal val="visible"/>
                                      </p:to>
                                    </p:set>
                                    <p:anim calcmode="lin" valueType="num">
                                      <p:cBhvr>
                                        <p:cTn id="28"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 calcmode="lin" valueType="num">
                                      <p:cBhvr>
                                        <p:cTn id="35"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1000" fill="hold"/>
                                        <p:tgtEl>
                                          <p:spTgt spid="3"/>
                                        </p:tgtEl>
                                        <p:attrNameLst>
                                          <p:attrName>ppt_w</p:attrName>
                                        </p:attrNameLst>
                                      </p:cBhvr>
                                      <p:tavLst>
                                        <p:tav tm="0">
                                          <p:val>
                                            <p:fltVal val="0"/>
                                          </p:val>
                                        </p:tav>
                                        <p:tav tm="100000">
                                          <p:val>
                                            <p:strVal val="#ppt_w"/>
                                          </p:val>
                                        </p:tav>
                                      </p:tavLst>
                                    </p:anim>
                                    <p:anim calcmode="lin" valueType="num">
                                      <p:cBhvr>
                                        <p:cTn id="43" dur="1000" fill="hold"/>
                                        <p:tgtEl>
                                          <p:spTgt spid="3"/>
                                        </p:tgtEl>
                                        <p:attrNameLst>
                                          <p:attrName>ppt_h</p:attrName>
                                        </p:attrNameLst>
                                      </p:cBhvr>
                                      <p:tavLst>
                                        <p:tav tm="0">
                                          <p:val>
                                            <p:fltVal val="0"/>
                                          </p:val>
                                        </p:tav>
                                        <p:tav tm="100000">
                                          <p:val>
                                            <p:strVal val="#ppt_h"/>
                                          </p:val>
                                        </p:tav>
                                      </p:tavLst>
                                    </p:anim>
                                    <p:anim calcmode="lin" valueType="num">
                                      <p:cBhvr>
                                        <p:cTn id="44" dur="1000" fill="hold"/>
                                        <p:tgtEl>
                                          <p:spTgt spid="3"/>
                                        </p:tgtEl>
                                        <p:attrNameLst>
                                          <p:attrName>style.rotation</p:attrName>
                                        </p:attrNameLst>
                                      </p:cBhvr>
                                      <p:tavLst>
                                        <p:tav tm="0">
                                          <p:val>
                                            <p:fltVal val="90"/>
                                          </p:val>
                                        </p:tav>
                                        <p:tav tm="100000">
                                          <p:val>
                                            <p:fltVal val="0"/>
                                          </p:val>
                                        </p:tav>
                                      </p:tavLst>
                                    </p:anim>
                                    <p:animEffect transition="in" filter="fade">
                                      <p:cBhvr>
                                        <p:cTn id="4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bg1"/>
                </a:solidFill>
              </a:rPr>
              <a:t>Preamble: Faith and Mission</a:t>
            </a:r>
          </a:p>
        </p:txBody>
      </p:sp>
      <p:sp>
        <p:nvSpPr>
          <p:cNvPr id="6" name="Content Placeholder 5"/>
          <p:cNvSpPr>
            <a:spLocks noGrp="1"/>
          </p:cNvSpPr>
          <p:nvPr>
            <p:ph idx="1"/>
          </p:nvPr>
        </p:nvSpPr>
        <p:spPr>
          <a:xfrm>
            <a:off x="76200" y="1825625"/>
            <a:ext cx="7315200" cy="4351338"/>
          </a:xfrm>
          <a:noFill/>
        </p:spPr>
        <p:txBody>
          <a:bodyPr>
            <a:noAutofit/>
          </a:bodyPr>
          <a:lstStyle/>
          <a:p>
            <a:r>
              <a:rPr lang="en-US" sz="3600" dirty="0">
                <a:solidFill>
                  <a:schemeClr val="bg1"/>
                </a:solidFill>
              </a:rPr>
              <a:t>What do you take to be the key words in this section? </a:t>
            </a:r>
          </a:p>
          <a:p>
            <a:r>
              <a:rPr lang="en-US" sz="3600" dirty="0">
                <a:solidFill>
                  <a:schemeClr val="bg1"/>
                </a:solidFill>
              </a:rPr>
              <a:t>What do these words suggest about how SPU’s Statement of Faith seeks to regulate our common life?</a:t>
            </a:r>
          </a:p>
          <a:p>
            <a:pPr lvl="1"/>
            <a:r>
              <a:rPr lang="en-US" sz="2800" i="1" dirty="0">
                <a:solidFill>
                  <a:schemeClr val="bg1"/>
                </a:solidFill>
              </a:rPr>
              <a:t>Transforming gospel </a:t>
            </a:r>
          </a:p>
          <a:p>
            <a:pPr lvl="1"/>
            <a:r>
              <a:rPr lang="en-US" sz="2800" i="1" dirty="0">
                <a:solidFill>
                  <a:schemeClr val="bg1"/>
                </a:solidFill>
              </a:rPr>
              <a:t>Personal commitment / corporate aspiration</a:t>
            </a:r>
          </a:p>
          <a:p>
            <a:pPr lvl="1"/>
            <a:r>
              <a:rPr lang="en-US" sz="2800" i="1" dirty="0">
                <a:solidFill>
                  <a:schemeClr val="bg1"/>
                </a:solidFill>
              </a:rPr>
              <a:t>Diversity / anchor</a:t>
            </a:r>
            <a:endParaRPr lang="en-US" i="1" dirty="0">
              <a:solidFill>
                <a:schemeClr val="bg1"/>
              </a:solidFill>
            </a:endParaRPr>
          </a:p>
          <a:p>
            <a:endParaRPr lang="en-US" dirty="0">
              <a:solidFill>
                <a:schemeClr val="bg1"/>
              </a:solidFill>
            </a:endParaRPr>
          </a:p>
        </p:txBody>
      </p:sp>
      <p:sp>
        <p:nvSpPr>
          <p:cNvPr id="5" name="Date Placeholder 4"/>
          <p:cNvSpPr>
            <a:spLocks noGrp="1"/>
          </p:cNvSpPr>
          <p:nvPr>
            <p:ph type="dt" sz="half" idx="10"/>
          </p:nvPr>
        </p:nvSpPr>
        <p:spPr/>
        <p:txBody>
          <a:bodyPr/>
          <a:lstStyle/>
          <a:p>
            <a:fld id="{0EC07243-08FC-4459-A502-9CC4C6EE5C3C}" type="datetime1">
              <a:rPr lang="en-US" smtClean="0"/>
              <a:t>9/16/2021</a:t>
            </a:fld>
            <a:endParaRPr lang="en-US"/>
          </a:p>
        </p:txBody>
      </p:sp>
      <p:sp>
        <p:nvSpPr>
          <p:cNvPr id="3" name="Footer Placeholder 2"/>
          <p:cNvSpPr>
            <a:spLocks noGrp="1"/>
          </p:cNvSpPr>
          <p:nvPr>
            <p:ph type="ftr" sz="quarter" idx="11"/>
          </p:nvPr>
        </p:nvSpPr>
        <p:spPr/>
        <p:txBody>
          <a:bodyPr/>
          <a:lstStyle/>
          <a:p>
            <a:r>
              <a:rPr lang="en-US"/>
              <a:t>Writing Faith Development Narratives</a:t>
            </a:r>
          </a:p>
        </p:txBody>
      </p:sp>
      <p:sp>
        <p:nvSpPr>
          <p:cNvPr id="7" name="Slide Number Placeholder 6"/>
          <p:cNvSpPr>
            <a:spLocks noGrp="1"/>
          </p:cNvSpPr>
          <p:nvPr>
            <p:ph type="sldNum" sz="quarter" idx="12"/>
          </p:nvPr>
        </p:nvSpPr>
        <p:spPr/>
        <p:txBody>
          <a:bodyPr/>
          <a:lstStyle/>
          <a:p>
            <a:fld id="{36B37BA4-CFA2-425C-A9C7-C4B54AEF869C}" type="slidenum">
              <a:rPr lang="en-US" smtClean="0"/>
              <a:pPr/>
              <a:t>26</a:t>
            </a:fld>
            <a:endParaRPr lang="en-US"/>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35484"/>
          <a:stretch/>
        </p:blipFill>
        <p:spPr>
          <a:xfrm>
            <a:off x="7350760" y="2070100"/>
            <a:ext cx="4612640" cy="28829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 calcmode="lin" valueType="num">
                                      <p:cBhvr>
                                        <p:cTn id="7" dur="1000" fill="hold"/>
                                        <p:tgtEl>
                                          <p:spTgt spid="6">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6">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6">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6">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p:cTn id="15" dur="1000" fill="hold"/>
                                        <p:tgtEl>
                                          <p:spTgt spid="6">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p:cTn id="23" dur="10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6">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6">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pPr algn="ctr"/>
            <a:r>
              <a:rPr lang="en-US" b="1" dirty="0">
                <a:solidFill>
                  <a:schemeClr val="bg1"/>
                </a:solidFill>
              </a:rPr>
              <a:t>Two Ways of Defining Institutional Identity</a:t>
            </a:r>
          </a:p>
        </p:txBody>
      </p:sp>
      <p:sp>
        <p:nvSpPr>
          <p:cNvPr id="11" name="Content Placeholder 10"/>
          <p:cNvSpPr>
            <a:spLocks noGrp="1"/>
          </p:cNvSpPr>
          <p:nvPr>
            <p:ph sz="half" idx="1"/>
          </p:nvPr>
        </p:nvSpPr>
        <p:spPr>
          <a:xfrm>
            <a:off x="685800" y="1676400"/>
            <a:ext cx="5029200" cy="762000"/>
          </a:xfrm>
        </p:spPr>
        <p:txBody>
          <a:bodyPr>
            <a:normAutofit/>
          </a:bodyPr>
          <a:lstStyle/>
          <a:p>
            <a:pPr marL="0" indent="0" algn="ctr">
              <a:buNone/>
            </a:pPr>
            <a:r>
              <a:rPr lang="en-US" sz="3200" dirty="0">
                <a:solidFill>
                  <a:schemeClr val="bg1"/>
                </a:solidFill>
              </a:rPr>
              <a:t>By defending the boundaries</a:t>
            </a:r>
          </a:p>
        </p:txBody>
      </p:sp>
      <p:sp>
        <p:nvSpPr>
          <p:cNvPr id="12" name="Content Placeholder 11"/>
          <p:cNvSpPr>
            <a:spLocks noGrp="1"/>
          </p:cNvSpPr>
          <p:nvPr>
            <p:ph sz="half" idx="2"/>
          </p:nvPr>
        </p:nvSpPr>
        <p:spPr>
          <a:xfrm>
            <a:off x="5866871" y="1676400"/>
            <a:ext cx="5715529" cy="1142999"/>
          </a:xfrm>
        </p:spPr>
        <p:txBody>
          <a:bodyPr>
            <a:normAutofit/>
          </a:bodyPr>
          <a:lstStyle/>
          <a:p>
            <a:pPr marL="0" indent="0" algn="ctr">
              <a:buNone/>
            </a:pPr>
            <a:r>
              <a:rPr lang="en-US" sz="3200" dirty="0">
                <a:solidFill>
                  <a:schemeClr val="bg1"/>
                </a:solidFill>
              </a:rPr>
              <a:t>By living from a common center</a:t>
            </a:r>
          </a:p>
        </p:txBody>
      </p:sp>
      <p:sp>
        <p:nvSpPr>
          <p:cNvPr id="4" name="Date Placeholder 3"/>
          <p:cNvSpPr>
            <a:spLocks noGrp="1"/>
          </p:cNvSpPr>
          <p:nvPr>
            <p:ph type="dt" sz="half" idx="10"/>
          </p:nvPr>
        </p:nvSpPr>
        <p:spPr/>
        <p:txBody>
          <a:bodyPr/>
          <a:lstStyle/>
          <a:p>
            <a:fld id="{F8AA8DBF-482D-4564-9394-8C354FF13FC1}" type="datetime1">
              <a:rPr lang="en-US" smtClean="0"/>
              <a:t>9/16/2021</a:t>
            </a:fld>
            <a:endParaRPr lang="en-US" dirty="0"/>
          </a:p>
        </p:txBody>
      </p:sp>
      <p:sp>
        <p:nvSpPr>
          <p:cNvPr id="3" name="Footer Placeholder 2"/>
          <p:cNvSpPr>
            <a:spLocks noGrp="1"/>
          </p:cNvSpPr>
          <p:nvPr>
            <p:ph type="ftr" sz="quarter" idx="11"/>
          </p:nvPr>
        </p:nvSpPr>
        <p:spPr/>
        <p:txBody>
          <a:bodyPr/>
          <a:lstStyle/>
          <a:p>
            <a:r>
              <a:rPr lang="en-US"/>
              <a:t>Writing Faith Development Narratives</a:t>
            </a:r>
          </a:p>
        </p:txBody>
      </p:sp>
      <p:sp>
        <p:nvSpPr>
          <p:cNvPr id="5" name="Slide Number Placeholder 4"/>
          <p:cNvSpPr>
            <a:spLocks noGrp="1"/>
          </p:cNvSpPr>
          <p:nvPr>
            <p:ph type="sldNum" sz="quarter" idx="12"/>
          </p:nvPr>
        </p:nvSpPr>
        <p:spPr/>
        <p:txBody>
          <a:bodyPr/>
          <a:lstStyle/>
          <a:p>
            <a:fld id="{36B37BA4-CFA2-425C-A9C7-C4B54AEF869C}" type="slidenum">
              <a:rPr lang="en-US" smtClean="0"/>
              <a:pPr/>
              <a:t>27</a:t>
            </a:fld>
            <a:endParaRPr lang="en-US"/>
          </a:p>
        </p:txBody>
      </p:sp>
      <p:sp>
        <p:nvSpPr>
          <p:cNvPr id="2" name="TextBox 1"/>
          <p:cNvSpPr txBox="1"/>
          <p:nvPr/>
        </p:nvSpPr>
        <p:spPr>
          <a:xfrm>
            <a:off x="304800" y="5867400"/>
            <a:ext cx="11658599" cy="584775"/>
          </a:xfrm>
          <a:prstGeom prst="rect">
            <a:avLst/>
          </a:prstGeom>
          <a:solidFill>
            <a:schemeClr val="tx1"/>
          </a:solidFill>
        </p:spPr>
        <p:txBody>
          <a:bodyPr wrap="square" rtlCol="0">
            <a:spAutoFit/>
          </a:bodyPr>
          <a:lstStyle/>
          <a:p>
            <a:pPr algn="ctr"/>
            <a:r>
              <a:rPr lang="en-US" sz="3200" dirty="0">
                <a:solidFill>
                  <a:schemeClr val="bg1"/>
                </a:solidFill>
                <a:effectLst>
                  <a:outerShdw blurRad="38100" dist="38100" dir="2700000" algn="tl">
                    <a:srgbClr val="000000">
                      <a:alpha val="43137"/>
                    </a:srgbClr>
                  </a:outerShdw>
                </a:effectLst>
              </a:rPr>
              <a:t>The FS describes SPU as a centered set, but this is hard to pull off…</a:t>
            </a:r>
          </a:p>
        </p:txBody>
      </p:sp>
      <p:pic>
        <p:nvPicPr>
          <p:cNvPr id="8" name="Picture 7"/>
          <p:cNvPicPr>
            <a:picLocks noChangeAspect="1"/>
          </p:cNvPicPr>
          <p:nvPr/>
        </p:nvPicPr>
        <p:blipFill rotWithShape="1">
          <a:blip r:embed="rId3"/>
          <a:srcRect t="12607" b="12180"/>
          <a:stretch/>
        </p:blipFill>
        <p:spPr>
          <a:xfrm>
            <a:off x="2667000" y="2209800"/>
            <a:ext cx="6400800" cy="3610708"/>
          </a:xfrm>
          <a:prstGeom prst="rect">
            <a:avLst/>
          </a:prstGeom>
        </p:spPr>
      </p:pic>
      <p:cxnSp>
        <p:nvCxnSpPr>
          <p:cNvPr id="10" name="Straight Connector 9"/>
          <p:cNvCxnSpPr/>
          <p:nvPr/>
        </p:nvCxnSpPr>
        <p:spPr>
          <a:xfrm>
            <a:off x="5866871" y="1524000"/>
            <a:ext cx="0" cy="73269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13184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solidFill>
                  <a:schemeClr val="bg1"/>
                </a:solidFill>
              </a:rPr>
              <a:t>1. Historically Orthodox</a:t>
            </a:r>
          </a:p>
        </p:txBody>
      </p:sp>
      <p:sp>
        <p:nvSpPr>
          <p:cNvPr id="9" name="Content Placeholder 8"/>
          <p:cNvSpPr>
            <a:spLocks noGrp="1"/>
          </p:cNvSpPr>
          <p:nvPr>
            <p:ph idx="1"/>
          </p:nvPr>
        </p:nvSpPr>
        <p:spPr>
          <a:xfrm>
            <a:off x="304800" y="1843088"/>
            <a:ext cx="10439400" cy="4862512"/>
          </a:xfrm>
        </p:spPr>
        <p:txBody>
          <a:bodyPr>
            <a:normAutofit/>
          </a:bodyPr>
          <a:lstStyle/>
          <a:p>
            <a:r>
              <a:rPr lang="en-US" sz="4000" dirty="0">
                <a:solidFill>
                  <a:schemeClr val="bg1"/>
                </a:solidFill>
              </a:rPr>
              <a:t>What does the Statement affirm about…</a:t>
            </a:r>
          </a:p>
          <a:p>
            <a:pPr lvl="1"/>
            <a:r>
              <a:rPr lang="en-US" sz="3200" dirty="0">
                <a:solidFill>
                  <a:schemeClr val="bg1"/>
                </a:solidFill>
              </a:rPr>
              <a:t>The sources of our knowledge of God?</a:t>
            </a:r>
          </a:p>
          <a:p>
            <a:pPr lvl="1"/>
            <a:r>
              <a:rPr lang="en-US" sz="3200" dirty="0">
                <a:solidFill>
                  <a:schemeClr val="bg1"/>
                </a:solidFill>
              </a:rPr>
              <a:t>The nature of God?</a:t>
            </a:r>
          </a:p>
          <a:p>
            <a:pPr lvl="1"/>
            <a:r>
              <a:rPr lang="en-US" sz="3200" dirty="0">
                <a:solidFill>
                  <a:schemeClr val="bg1"/>
                </a:solidFill>
              </a:rPr>
              <a:t>The purposes of God?</a:t>
            </a:r>
          </a:p>
          <a:p>
            <a:pPr lvl="1"/>
            <a:r>
              <a:rPr lang="en-US" sz="3200" dirty="0">
                <a:solidFill>
                  <a:schemeClr val="bg1"/>
                </a:solidFill>
              </a:rPr>
              <a:t>Human nature, human need?</a:t>
            </a:r>
          </a:p>
          <a:p>
            <a:pPr lvl="1"/>
            <a:r>
              <a:rPr lang="en-US" sz="3200" dirty="0">
                <a:solidFill>
                  <a:schemeClr val="bg1"/>
                </a:solidFill>
              </a:rPr>
              <a:t>The mission of the church?</a:t>
            </a:r>
          </a:p>
        </p:txBody>
      </p:sp>
      <p:sp>
        <p:nvSpPr>
          <p:cNvPr id="6" name="Date Placeholder 5"/>
          <p:cNvSpPr>
            <a:spLocks noGrp="1"/>
          </p:cNvSpPr>
          <p:nvPr>
            <p:ph type="dt" sz="half" idx="10"/>
          </p:nvPr>
        </p:nvSpPr>
        <p:spPr/>
        <p:txBody>
          <a:bodyPr/>
          <a:lstStyle/>
          <a:p>
            <a:fld id="{6BBD875F-98EE-4157-A8C1-7B52FF8A4556}" type="datetime1">
              <a:rPr lang="en-US" smtClean="0"/>
              <a:t>9/16/2021</a:t>
            </a:fld>
            <a:endParaRPr lang="en-US" dirty="0"/>
          </a:p>
        </p:txBody>
      </p:sp>
      <p:sp>
        <p:nvSpPr>
          <p:cNvPr id="2" name="Footer Placeholder 1"/>
          <p:cNvSpPr>
            <a:spLocks noGrp="1"/>
          </p:cNvSpPr>
          <p:nvPr>
            <p:ph type="ftr" sz="quarter" idx="11"/>
          </p:nvPr>
        </p:nvSpPr>
        <p:spPr/>
        <p:txBody>
          <a:bodyPr/>
          <a:lstStyle/>
          <a:p>
            <a:r>
              <a:rPr lang="en-US" dirty="0"/>
              <a:t>Writing Faith Development Narratives</a:t>
            </a:r>
          </a:p>
        </p:txBody>
      </p:sp>
      <p:sp>
        <p:nvSpPr>
          <p:cNvPr id="8" name="Slide Number Placeholder 7"/>
          <p:cNvSpPr>
            <a:spLocks noGrp="1"/>
          </p:cNvSpPr>
          <p:nvPr>
            <p:ph type="sldNum" sz="quarter" idx="12"/>
          </p:nvPr>
        </p:nvSpPr>
        <p:spPr/>
        <p:txBody>
          <a:bodyPr/>
          <a:lstStyle/>
          <a:p>
            <a:fld id="{36B37BA4-CFA2-425C-A9C7-C4B54AEF869C}" type="slidenum">
              <a:rPr lang="en-US" smtClean="0"/>
              <a:pPr/>
              <a:t>28</a:t>
            </a:fld>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0200" y="2056110"/>
            <a:ext cx="2705100" cy="3657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b="1" dirty="0">
                <a:solidFill>
                  <a:schemeClr val="bg1"/>
                </a:solidFill>
              </a:rPr>
              <a:t>1. Historically Orthodox</a:t>
            </a:r>
          </a:p>
        </p:txBody>
      </p:sp>
      <p:sp>
        <p:nvSpPr>
          <p:cNvPr id="9" name="Content Placeholder 8"/>
          <p:cNvSpPr>
            <a:spLocks noGrp="1"/>
          </p:cNvSpPr>
          <p:nvPr>
            <p:ph idx="1"/>
          </p:nvPr>
        </p:nvSpPr>
        <p:spPr>
          <a:xfrm>
            <a:off x="533400" y="1752600"/>
            <a:ext cx="8649228" cy="4953000"/>
          </a:xfrm>
        </p:spPr>
        <p:txBody>
          <a:bodyPr>
            <a:normAutofit/>
          </a:bodyPr>
          <a:lstStyle/>
          <a:p>
            <a:r>
              <a:rPr lang="en-US" sz="4000" dirty="0">
                <a:solidFill>
                  <a:schemeClr val="bg1"/>
                </a:solidFill>
              </a:rPr>
              <a:t>Things you might consider when writing your essay…</a:t>
            </a:r>
          </a:p>
          <a:p>
            <a:pPr lvl="1"/>
            <a:r>
              <a:rPr lang="en-US" sz="3200" dirty="0">
                <a:solidFill>
                  <a:schemeClr val="bg1"/>
                </a:solidFill>
              </a:rPr>
              <a:t>How “fluent” do you feel when it comes to articulating basic Christian belief?</a:t>
            </a:r>
          </a:p>
          <a:p>
            <a:pPr lvl="1"/>
            <a:r>
              <a:rPr lang="en-US" sz="3200" dirty="0">
                <a:solidFill>
                  <a:schemeClr val="bg1"/>
                </a:solidFill>
              </a:rPr>
              <a:t>How does </a:t>
            </a:r>
            <a:r>
              <a:rPr lang="en-US" sz="3200" u="sng" dirty="0">
                <a:solidFill>
                  <a:schemeClr val="bg1"/>
                </a:solidFill>
              </a:rPr>
              <a:t>your</a:t>
            </a:r>
            <a:r>
              <a:rPr lang="en-US" sz="3200" dirty="0">
                <a:solidFill>
                  <a:schemeClr val="bg1"/>
                </a:solidFill>
              </a:rPr>
              <a:t> part of the SPU curriculum reflect, or engage with, these core Christian affirmations?</a:t>
            </a:r>
          </a:p>
          <a:p>
            <a:pPr lvl="1"/>
            <a:r>
              <a:rPr lang="en-US" sz="3200" dirty="0">
                <a:solidFill>
                  <a:schemeClr val="bg1"/>
                </a:solidFill>
              </a:rPr>
              <a:t>In your experience, to what extent does campus life at SPU reflect these affirmations?</a:t>
            </a:r>
          </a:p>
        </p:txBody>
      </p:sp>
      <p:sp>
        <p:nvSpPr>
          <p:cNvPr id="6" name="Date Placeholder 5"/>
          <p:cNvSpPr>
            <a:spLocks noGrp="1"/>
          </p:cNvSpPr>
          <p:nvPr>
            <p:ph type="dt" sz="half" idx="10"/>
          </p:nvPr>
        </p:nvSpPr>
        <p:spPr/>
        <p:txBody>
          <a:bodyPr/>
          <a:lstStyle/>
          <a:p>
            <a:fld id="{6BBD875F-98EE-4157-A8C1-7B52FF8A4556}" type="datetime1">
              <a:rPr lang="en-US" smtClean="0"/>
              <a:t>9/16/2021</a:t>
            </a:fld>
            <a:endParaRPr lang="en-US" dirty="0"/>
          </a:p>
        </p:txBody>
      </p:sp>
      <p:sp>
        <p:nvSpPr>
          <p:cNvPr id="2" name="Footer Placeholder 1"/>
          <p:cNvSpPr>
            <a:spLocks noGrp="1"/>
          </p:cNvSpPr>
          <p:nvPr>
            <p:ph type="ftr" sz="quarter" idx="11"/>
          </p:nvPr>
        </p:nvSpPr>
        <p:spPr/>
        <p:txBody>
          <a:bodyPr/>
          <a:lstStyle/>
          <a:p>
            <a:r>
              <a:rPr lang="en-US" dirty="0"/>
              <a:t>Writing Faith Development Narratives</a:t>
            </a:r>
          </a:p>
        </p:txBody>
      </p:sp>
      <p:sp>
        <p:nvSpPr>
          <p:cNvPr id="8" name="Slide Number Placeholder 7"/>
          <p:cNvSpPr>
            <a:spLocks noGrp="1"/>
          </p:cNvSpPr>
          <p:nvPr>
            <p:ph type="sldNum" sz="quarter" idx="12"/>
          </p:nvPr>
        </p:nvSpPr>
        <p:spPr/>
        <p:txBody>
          <a:bodyPr/>
          <a:lstStyle/>
          <a:p>
            <a:fld id="{36B37BA4-CFA2-425C-A9C7-C4B54AEF869C}" type="slidenum">
              <a:rPr lang="en-US" smtClean="0"/>
              <a:pPr/>
              <a:t>29</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20200" y="2056110"/>
            <a:ext cx="2705100" cy="3657600"/>
          </a:xfrm>
          <a:prstGeom prst="rect">
            <a:avLst/>
          </a:prstGeom>
        </p:spPr>
      </p:pic>
    </p:spTree>
    <p:extLst>
      <p:ext uri="{BB962C8B-B14F-4D97-AF65-F5344CB8AC3E}">
        <p14:creationId xmlns:p14="http://schemas.microsoft.com/office/powerpoint/2010/main" val="319570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anim calcmode="lin" valueType="num">
                                      <p:cBhvr additive="base">
                                        <p:cTn id="1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365125"/>
            <a:ext cx="10820400" cy="1325563"/>
          </a:xfrm>
        </p:spPr>
        <p:txBody>
          <a:bodyPr/>
          <a:lstStyle/>
          <a:p>
            <a:r>
              <a:rPr lang="en-US" b="1" dirty="0">
                <a:solidFill>
                  <a:schemeClr val="bg1"/>
                </a:solidFill>
              </a:rPr>
              <a:t>Charles Wesley, “And Are We Yet Alive?” (1749)</a:t>
            </a:r>
          </a:p>
        </p:txBody>
      </p:sp>
      <p:sp>
        <p:nvSpPr>
          <p:cNvPr id="15363" name="Rectangle 3"/>
          <p:cNvSpPr>
            <a:spLocks noGrp="1" noChangeArrowheads="1"/>
          </p:cNvSpPr>
          <p:nvPr>
            <p:ph sz="half" idx="1"/>
          </p:nvPr>
        </p:nvSpPr>
        <p:spPr>
          <a:xfrm>
            <a:off x="533400" y="1825625"/>
            <a:ext cx="5486400" cy="4270375"/>
          </a:xfrm>
        </p:spPr>
        <p:txBody>
          <a:bodyPr>
            <a:normAutofit/>
          </a:bodyPr>
          <a:lstStyle/>
          <a:p>
            <a:pPr marL="0" indent="0">
              <a:buNone/>
            </a:pPr>
            <a:r>
              <a:rPr lang="en-US" sz="3200" dirty="0">
                <a:solidFill>
                  <a:schemeClr val="bg1"/>
                </a:solidFill>
              </a:rPr>
              <a:t>1. And are we yet alive,</a:t>
            </a:r>
            <a:br>
              <a:rPr lang="en-US" sz="3200" dirty="0">
                <a:solidFill>
                  <a:schemeClr val="bg1"/>
                </a:solidFill>
              </a:rPr>
            </a:br>
            <a:r>
              <a:rPr lang="en-US" sz="3200" dirty="0">
                <a:solidFill>
                  <a:schemeClr val="bg1"/>
                </a:solidFill>
              </a:rPr>
              <a:t>And see each other's face?</a:t>
            </a:r>
            <a:br>
              <a:rPr lang="en-US" sz="3200" dirty="0">
                <a:solidFill>
                  <a:schemeClr val="bg1"/>
                </a:solidFill>
              </a:rPr>
            </a:br>
            <a:r>
              <a:rPr lang="en-US" sz="3200" dirty="0">
                <a:solidFill>
                  <a:schemeClr val="bg1"/>
                </a:solidFill>
              </a:rPr>
              <a:t>Glory and praise to Jesus give</a:t>
            </a:r>
            <a:br>
              <a:rPr lang="en-US" sz="3200" dirty="0">
                <a:solidFill>
                  <a:schemeClr val="bg1"/>
                </a:solidFill>
              </a:rPr>
            </a:br>
            <a:r>
              <a:rPr lang="en-US" sz="3200" dirty="0">
                <a:solidFill>
                  <a:schemeClr val="bg1"/>
                </a:solidFill>
              </a:rPr>
              <a:t>For His redeeming grace.</a:t>
            </a:r>
            <a:br>
              <a:rPr lang="en-US" sz="3200" dirty="0">
                <a:solidFill>
                  <a:schemeClr val="bg1"/>
                </a:solidFill>
              </a:rPr>
            </a:br>
            <a:endParaRPr lang="en-US" sz="3200" dirty="0">
              <a:solidFill>
                <a:schemeClr val="bg1"/>
              </a:solidFill>
            </a:endParaRPr>
          </a:p>
          <a:p>
            <a:pPr marL="0" indent="0">
              <a:buNone/>
            </a:pPr>
            <a:r>
              <a:rPr lang="en-US" sz="3200" dirty="0">
                <a:solidFill>
                  <a:schemeClr val="bg1"/>
                </a:solidFill>
              </a:rPr>
              <a:t>2. Preserved by power divine</a:t>
            </a:r>
            <a:br>
              <a:rPr lang="en-US" sz="3200" dirty="0">
                <a:solidFill>
                  <a:schemeClr val="bg1"/>
                </a:solidFill>
              </a:rPr>
            </a:br>
            <a:r>
              <a:rPr lang="en-US" sz="3200" dirty="0">
                <a:solidFill>
                  <a:schemeClr val="bg1"/>
                </a:solidFill>
              </a:rPr>
              <a:t>To full salvation here,</a:t>
            </a:r>
            <a:br>
              <a:rPr lang="en-US" sz="3200" dirty="0">
                <a:solidFill>
                  <a:schemeClr val="bg1"/>
                </a:solidFill>
              </a:rPr>
            </a:br>
            <a:r>
              <a:rPr lang="en-US" sz="3200" dirty="0">
                <a:solidFill>
                  <a:schemeClr val="bg1"/>
                </a:solidFill>
              </a:rPr>
              <a:t>Again in Jesus' praise we join,</a:t>
            </a:r>
            <a:br>
              <a:rPr lang="en-US" sz="3200" dirty="0">
                <a:solidFill>
                  <a:schemeClr val="bg1"/>
                </a:solidFill>
              </a:rPr>
            </a:br>
            <a:r>
              <a:rPr lang="en-US" sz="3200" dirty="0">
                <a:solidFill>
                  <a:schemeClr val="bg1"/>
                </a:solidFill>
              </a:rPr>
              <a:t>And in His sight appear.</a:t>
            </a:r>
          </a:p>
        </p:txBody>
      </p:sp>
      <p:sp>
        <p:nvSpPr>
          <p:cNvPr id="5" name="Content Placeholder 4">
            <a:extLst>
              <a:ext uri="{FF2B5EF4-FFF2-40B4-BE49-F238E27FC236}">
                <a16:creationId xmlns:a16="http://schemas.microsoft.com/office/drawing/2014/main" id="{CEF774DB-E2BB-4BE1-A598-2BC01B5531CC}"/>
              </a:ext>
            </a:extLst>
          </p:cNvPr>
          <p:cNvSpPr>
            <a:spLocks noGrp="1"/>
          </p:cNvSpPr>
          <p:nvPr>
            <p:ph sz="half" idx="2"/>
          </p:nvPr>
        </p:nvSpPr>
        <p:spPr>
          <a:xfrm>
            <a:off x="6019800" y="1825625"/>
            <a:ext cx="6172200" cy="4351338"/>
          </a:xfrm>
        </p:spPr>
        <p:txBody>
          <a:bodyPr>
            <a:normAutofit/>
          </a:bodyPr>
          <a:lstStyle/>
          <a:p>
            <a:pPr marL="0" indent="0">
              <a:buNone/>
            </a:pPr>
            <a:r>
              <a:rPr lang="en-US" sz="3200" dirty="0">
                <a:solidFill>
                  <a:schemeClr val="bg1"/>
                </a:solidFill>
              </a:rPr>
              <a:t>3. What troubles have we seen,</a:t>
            </a:r>
            <a:br>
              <a:rPr lang="en-US" sz="3200" dirty="0">
                <a:solidFill>
                  <a:schemeClr val="bg1"/>
                </a:solidFill>
              </a:rPr>
            </a:br>
            <a:r>
              <a:rPr lang="en-US" sz="3200" dirty="0">
                <a:solidFill>
                  <a:schemeClr val="bg1"/>
                </a:solidFill>
              </a:rPr>
              <a:t>What conflicts have we passed,</a:t>
            </a:r>
            <a:br>
              <a:rPr lang="en-US" sz="3200" dirty="0">
                <a:solidFill>
                  <a:schemeClr val="bg1"/>
                </a:solidFill>
              </a:rPr>
            </a:br>
            <a:r>
              <a:rPr lang="en-US" sz="3200" dirty="0" err="1">
                <a:solidFill>
                  <a:schemeClr val="bg1"/>
                </a:solidFill>
              </a:rPr>
              <a:t>Fightings</a:t>
            </a:r>
            <a:r>
              <a:rPr lang="en-US" sz="3200" dirty="0">
                <a:solidFill>
                  <a:schemeClr val="bg1"/>
                </a:solidFill>
              </a:rPr>
              <a:t> without, and fears within,</a:t>
            </a:r>
            <a:br>
              <a:rPr lang="en-US" sz="3200" dirty="0">
                <a:solidFill>
                  <a:schemeClr val="bg1"/>
                </a:solidFill>
              </a:rPr>
            </a:br>
            <a:r>
              <a:rPr lang="en-US" sz="3200" dirty="0">
                <a:solidFill>
                  <a:schemeClr val="bg1"/>
                </a:solidFill>
              </a:rPr>
              <a:t>Since we assembled last.</a:t>
            </a:r>
          </a:p>
          <a:p>
            <a:pPr marL="0" indent="0">
              <a:buNone/>
            </a:pPr>
            <a:endParaRPr lang="en-US" sz="3200" dirty="0">
              <a:solidFill>
                <a:schemeClr val="bg1"/>
              </a:solidFill>
            </a:endParaRPr>
          </a:p>
          <a:p>
            <a:pPr marL="0" indent="0">
              <a:buNone/>
            </a:pPr>
            <a:r>
              <a:rPr lang="en-US" sz="3200" b="0" i="0" dirty="0">
                <a:solidFill>
                  <a:schemeClr val="bg1"/>
                </a:solidFill>
                <a:effectLst/>
              </a:rPr>
              <a:t>4. But out of all the Lord</a:t>
            </a:r>
            <a:br>
              <a:rPr lang="en-US" sz="3200" dirty="0">
                <a:solidFill>
                  <a:schemeClr val="bg1"/>
                </a:solidFill>
              </a:rPr>
            </a:br>
            <a:r>
              <a:rPr lang="en-US" sz="3200" b="0" i="0" dirty="0">
                <a:solidFill>
                  <a:schemeClr val="bg1"/>
                </a:solidFill>
                <a:effectLst/>
              </a:rPr>
              <a:t>Hath brought us by His love;</a:t>
            </a:r>
            <a:br>
              <a:rPr lang="en-US" sz="3200" dirty="0">
                <a:solidFill>
                  <a:schemeClr val="bg1"/>
                </a:solidFill>
              </a:rPr>
            </a:br>
            <a:r>
              <a:rPr lang="en-US" sz="3200" b="0" i="0" dirty="0">
                <a:solidFill>
                  <a:schemeClr val="bg1"/>
                </a:solidFill>
                <a:effectLst/>
              </a:rPr>
              <a:t>And still He doth His help afford,</a:t>
            </a:r>
            <a:br>
              <a:rPr lang="en-US" sz="3200" dirty="0">
                <a:solidFill>
                  <a:schemeClr val="bg1"/>
                </a:solidFill>
              </a:rPr>
            </a:br>
            <a:r>
              <a:rPr lang="en-US" sz="3200" b="0" i="0" dirty="0">
                <a:solidFill>
                  <a:schemeClr val="bg1"/>
                </a:solidFill>
                <a:effectLst/>
              </a:rPr>
              <a:t>And hides our life above.</a:t>
            </a:r>
            <a:endParaRPr lang="en-US" sz="4400" dirty="0">
              <a:solidFill>
                <a:schemeClr val="bg1"/>
              </a:solidFill>
            </a:endParaRPr>
          </a:p>
        </p:txBody>
      </p:sp>
      <p:sp>
        <p:nvSpPr>
          <p:cNvPr id="2" name="Date Placeholder 1"/>
          <p:cNvSpPr>
            <a:spLocks noGrp="1"/>
          </p:cNvSpPr>
          <p:nvPr>
            <p:ph type="dt" sz="half" idx="10"/>
          </p:nvPr>
        </p:nvSpPr>
        <p:spPr/>
        <p:txBody>
          <a:bodyPr/>
          <a:lstStyle/>
          <a:p>
            <a:fld id="{862CA94B-209B-4878-B518-B8A06CC9F7A5}" type="datetime1">
              <a:rPr lang="en-US" smtClean="0"/>
              <a:t>9/16/2021</a:t>
            </a:fld>
            <a:endParaRPr lang="en-US"/>
          </a:p>
        </p:txBody>
      </p:sp>
      <p:sp>
        <p:nvSpPr>
          <p:cNvPr id="3" name="Footer Placeholder 2"/>
          <p:cNvSpPr>
            <a:spLocks noGrp="1"/>
          </p:cNvSpPr>
          <p:nvPr>
            <p:ph type="ftr" sz="quarter" idx="11"/>
          </p:nvPr>
        </p:nvSpPr>
        <p:spPr/>
        <p:txBody>
          <a:bodyPr/>
          <a:lstStyle/>
          <a:p>
            <a:r>
              <a:rPr lang="en-US"/>
              <a:t>Writing Faith Development Narratives</a:t>
            </a:r>
          </a:p>
        </p:txBody>
      </p:sp>
      <p:sp>
        <p:nvSpPr>
          <p:cNvPr id="4" name="Slide Number Placeholder 3"/>
          <p:cNvSpPr>
            <a:spLocks noGrp="1"/>
          </p:cNvSpPr>
          <p:nvPr>
            <p:ph type="sldNum" sz="quarter" idx="12"/>
          </p:nvPr>
        </p:nvSpPr>
        <p:spPr/>
        <p:txBody>
          <a:bodyPr/>
          <a:lstStyle/>
          <a:p>
            <a:fld id="{36B37BA4-CFA2-425C-A9C7-C4B54AEF869C}" type="slidenum">
              <a:rPr lang="en-US" smtClean="0"/>
              <a:pPr/>
              <a:t>3</a:t>
            </a:fld>
            <a:endParaRPr lang="en-US"/>
          </a:p>
        </p:txBody>
      </p:sp>
    </p:spTree>
    <p:extLst>
      <p:ext uri="{BB962C8B-B14F-4D97-AF65-F5344CB8AC3E}">
        <p14:creationId xmlns:p14="http://schemas.microsoft.com/office/powerpoint/2010/main" val="131557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1000"/>
                                        <p:tgtEl>
                                          <p:spTgt spid="15363">
                                            <p:txEl>
                                              <p:pRg st="0" end="0"/>
                                            </p:txEl>
                                          </p:spTgt>
                                        </p:tgtEl>
                                      </p:cBhvr>
                                    </p:animEffect>
                                    <p:anim calcmode="lin" valueType="num">
                                      <p:cBhvr>
                                        <p:cTn id="8" dur="10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Effect transition="in" filter="fade">
                                      <p:cBhvr>
                                        <p:cTn id="14" dur="1000"/>
                                        <p:tgtEl>
                                          <p:spTgt spid="15363">
                                            <p:txEl>
                                              <p:pRg st="1" end="1"/>
                                            </p:txEl>
                                          </p:spTgt>
                                        </p:tgtEl>
                                      </p:cBhvr>
                                    </p:animEffect>
                                    <p:anim calcmode="lin" valueType="num">
                                      <p:cBhvr>
                                        <p:cTn id="15" dur="10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53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1000"/>
                                        <p:tgtEl>
                                          <p:spTgt spid="5">
                                            <p:txEl>
                                              <p:pRg st="2" end="2"/>
                                            </p:txEl>
                                          </p:spTgt>
                                        </p:tgtEl>
                                      </p:cBhvr>
                                    </p:animEffect>
                                    <p:anim calcmode="lin" valueType="num">
                                      <p:cBhvr>
                                        <p:cTn id="29"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uiExpand="1" build="p"/>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2. Clearly Evangelical</a:t>
            </a:r>
          </a:p>
        </p:txBody>
      </p:sp>
      <p:sp>
        <p:nvSpPr>
          <p:cNvPr id="4" name="Content Placeholder 3"/>
          <p:cNvSpPr>
            <a:spLocks noGrp="1"/>
          </p:cNvSpPr>
          <p:nvPr>
            <p:ph idx="1"/>
          </p:nvPr>
        </p:nvSpPr>
        <p:spPr>
          <a:xfrm>
            <a:off x="457200" y="1539240"/>
            <a:ext cx="7526215" cy="4328160"/>
          </a:xfrm>
        </p:spPr>
        <p:txBody>
          <a:bodyPr>
            <a:noAutofit/>
          </a:bodyPr>
          <a:lstStyle/>
          <a:p>
            <a:pPr marL="225425" indent="-225425"/>
            <a:r>
              <a:rPr lang="en-US" sz="3600" dirty="0">
                <a:solidFill>
                  <a:schemeClr val="bg1"/>
                </a:solidFill>
              </a:rPr>
              <a:t>How does the Statement understand the term “evangelical”? </a:t>
            </a:r>
          </a:p>
          <a:p>
            <a:pPr marL="682625" lvl="1" indent="-225425"/>
            <a:r>
              <a:rPr lang="en-US" sz="2800" i="1" dirty="0">
                <a:solidFill>
                  <a:schemeClr val="bg1"/>
                </a:solidFill>
              </a:rPr>
              <a:t>Evangelicalism is a </a:t>
            </a:r>
            <a:r>
              <a:rPr lang="en-US" sz="2800" i="1" u="sng" dirty="0">
                <a:solidFill>
                  <a:schemeClr val="bg1"/>
                </a:solidFill>
              </a:rPr>
              <a:t>broad</a:t>
            </a:r>
            <a:r>
              <a:rPr lang="en-US" sz="2800" i="1" dirty="0">
                <a:solidFill>
                  <a:schemeClr val="bg1"/>
                </a:solidFill>
              </a:rPr>
              <a:t> tradition</a:t>
            </a:r>
          </a:p>
          <a:p>
            <a:pPr marL="682625" lvl="1" indent="-225425"/>
            <a:r>
              <a:rPr lang="en-US" sz="2800" i="1" dirty="0">
                <a:solidFill>
                  <a:schemeClr val="bg1"/>
                </a:solidFill>
              </a:rPr>
              <a:t>Jesus as Savior</a:t>
            </a:r>
          </a:p>
          <a:p>
            <a:pPr marL="682625" lvl="1" indent="-225425"/>
            <a:r>
              <a:rPr lang="en-US" sz="2800" i="1" dirty="0">
                <a:solidFill>
                  <a:schemeClr val="bg1"/>
                </a:solidFill>
              </a:rPr>
              <a:t>Scripture is primary authority</a:t>
            </a:r>
          </a:p>
          <a:p>
            <a:pPr marL="682625" lvl="1" indent="-225425"/>
            <a:r>
              <a:rPr lang="en-US" sz="2800" i="1" dirty="0">
                <a:solidFill>
                  <a:schemeClr val="bg1"/>
                </a:solidFill>
              </a:rPr>
              <a:t>Holy Spirit transforms our lives</a:t>
            </a:r>
          </a:p>
          <a:p>
            <a:pPr marL="682625" lvl="1" indent="-225425"/>
            <a:r>
              <a:rPr lang="en-US" sz="2800" i="1" dirty="0">
                <a:solidFill>
                  <a:schemeClr val="bg1"/>
                </a:solidFill>
              </a:rPr>
              <a:t>Practice what we preach: piety, testimony, service</a:t>
            </a:r>
          </a:p>
          <a:p>
            <a:pPr marL="682625" lvl="1" indent="-225425"/>
            <a:endParaRPr lang="en-US" sz="100" dirty="0">
              <a:solidFill>
                <a:schemeClr val="bg1"/>
              </a:solidFill>
            </a:endParaRPr>
          </a:p>
          <a:p>
            <a:pPr marL="225425" indent="-225425"/>
            <a:r>
              <a:rPr lang="en-US" sz="3600" dirty="0">
                <a:solidFill>
                  <a:schemeClr val="bg1"/>
                </a:solidFill>
              </a:rPr>
              <a:t>What other common understandings of that term are implicitly rejected?</a:t>
            </a:r>
          </a:p>
        </p:txBody>
      </p:sp>
      <p:sp>
        <p:nvSpPr>
          <p:cNvPr id="5" name="Date Placeholder 4"/>
          <p:cNvSpPr>
            <a:spLocks noGrp="1"/>
          </p:cNvSpPr>
          <p:nvPr>
            <p:ph type="dt" sz="half" idx="10"/>
          </p:nvPr>
        </p:nvSpPr>
        <p:spPr/>
        <p:txBody>
          <a:bodyPr/>
          <a:lstStyle/>
          <a:p>
            <a:fld id="{16368257-4B1B-4CBB-AE0B-7705F8221653}" type="datetime1">
              <a:rPr lang="en-US" smtClean="0"/>
              <a:t>9/16/2021</a:t>
            </a:fld>
            <a:endParaRPr lang="en-US"/>
          </a:p>
        </p:txBody>
      </p:sp>
      <p:sp>
        <p:nvSpPr>
          <p:cNvPr id="3" name="Footer Placeholder 2"/>
          <p:cNvSpPr>
            <a:spLocks noGrp="1"/>
          </p:cNvSpPr>
          <p:nvPr>
            <p:ph type="ftr" sz="quarter" idx="11"/>
          </p:nvPr>
        </p:nvSpPr>
        <p:spPr/>
        <p:txBody>
          <a:bodyPr/>
          <a:lstStyle/>
          <a:p>
            <a:r>
              <a:rPr lang="en-US"/>
              <a:t>Writing Faith Development Narratives</a:t>
            </a:r>
          </a:p>
        </p:txBody>
      </p:sp>
      <p:sp>
        <p:nvSpPr>
          <p:cNvPr id="6" name="Slide Number Placeholder 5"/>
          <p:cNvSpPr>
            <a:spLocks noGrp="1"/>
          </p:cNvSpPr>
          <p:nvPr>
            <p:ph type="sldNum" sz="quarter" idx="12"/>
          </p:nvPr>
        </p:nvSpPr>
        <p:spPr/>
        <p:txBody>
          <a:bodyPr/>
          <a:lstStyle/>
          <a:p>
            <a:fld id="{36B37BA4-CFA2-425C-A9C7-C4B54AEF869C}" type="slidenum">
              <a:rPr lang="en-US" smtClean="0"/>
              <a:pPr/>
              <a:t>30</a:t>
            </a:fld>
            <a:endParaRPr lang="en-US"/>
          </a:p>
        </p:txBody>
      </p:sp>
      <p:pic>
        <p:nvPicPr>
          <p:cNvPr id="76802" name="Picture 2" descr="http://oasis-church-nj.com/wp-content/uploads/2008/10/evangelical-church.jpg"/>
          <p:cNvPicPr>
            <a:picLocks noChangeAspect="1" noChangeArrowheads="1"/>
          </p:cNvPicPr>
          <p:nvPr/>
        </p:nvPicPr>
        <p:blipFill>
          <a:blip r:embed="rId3" cstate="print"/>
          <a:srcRect/>
          <a:stretch>
            <a:fillRect/>
          </a:stretch>
        </p:blipFill>
        <p:spPr bwMode="auto">
          <a:xfrm>
            <a:off x="8153400" y="1752600"/>
            <a:ext cx="3775753" cy="3733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10515600" cy="1325563"/>
          </a:xfrm>
        </p:spPr>
        <p:txBody>
          <a:bodyPr>
            <a:normAutofit/>
          </a:bodyPr>
          <a:lstStyle/>
          <a:p>
            <a:pPr algn="r"/>
            <a:r>
              <a:rPr lang="en-US" sz="4800" b="1" dirty="0">
                <a:solidFill>
                  <a:schemeClr val="bg1"/>
                </a:solidFill>
              </a:rPr>
              <a:t>2. Clearly Evangelical</a:t>
            </a:r>
          </a:p>
        </p:txBody>
      </p:sp>
      <p:sp>
        <p:nvSpPr>
          <p:cNvPr id="4" name="Content Placeholder 3"/>
          <p:cNvSpPr>
            <a:spLocks noGrp="1"/>
          </p:cNvSpPr>
          <p:nvPr>
            <p:ph idx="1"/>
          </p:nvPr>
        </p:nvSpPr>
        <p:spPr>
          <a:xfrm>
            <a:off x="76200" y="685800"/>
            <a:ext cx="8153400" cy="5791200"/>
          </a:xfrm>
        </p:spPr>
        <p:txBody>
          <a:bodyPr>
            <a:noAutofit/>
          </a:bodyPr>
          <a:lstStyle/>
          <a:p>
            <a:pPr marL="225425" indent="-225425"/>
            <a:r>
              <a:rPr lang="en-US" sz="3600" dirty="0">
                <a:solidFill>
                  <a:schemeClr val="bg1"/>
                </a:solidFill>
              </a:rPr>
              <a:t>Things you might consider                   when writing your essay…</a:t>
            </a:r>
            <a:endParaRPr lang="en-US" sz="3200" dirty="0">
              <a:solidFill>
                <a:schemeClr val="bg1"/>
              </a:solidFill>
            </a:endParaRPr>
          </a:p>
          <a:p>
            <a:pPr marL="682625" lvl="1" indent="-225425"/>
            <a:r>
              <a:rPr lang="en-US" sz="2800" dirty="0">
                <a:solidFill>
                  <a:schemeClr val="bg1"/>
                </a:solidFill>
              </a:rPr>
              <a:t>If you identify as “Evangelical,” how does SPU’s definition sit with you?</a:t>
            </a:r>
          </a:p>
          <a:p>
            <a:pPr marL="682625" lvl="1" indent="-225425"/>
            <a:r>
              <a:rPr lang="en-US" sz="2800" dirty="0">
                <a:solidFill>
                  <a:schemeClr val="bg1"/>
                </a:solidFill>
              </a:rPr>
              <a:t>If you aren’t from a conventionally “Evangelical” tradition, to what extent are you able champion SPU’s description of the term?</a:t>
            </a:r>
          </a:p>
          <a:p>
            <a:pPr marL="682625" lvl="1" indent="-225425"/>
            <a:r>
              <a:rPr lang="en-US" sz="2800" dirty="0">
                <a:solidFill>
                  <a:schemeClr val="bg1"/>
                </a:solidFill>
              </a:rPr>
              <a:t>How does our identity as an “evangelical” institution shape the way you teach your subject?  How do you handle apparent “conflicts” between scripture and the findings of your discipline?</a:t>
            </a:r>
          </a:p>
          <a:p>
            <a:pPr marL="682625" lvl="1" indent="-225425"/>
            <a:r>
              <a:rPr lang="en-US" sz="2800" dirty="0">
                <a:solidFill>
                  <a:schemeClr val="bg1"/>
                </a:solidFill>
              </a:rPr>
              <a:t>How does our “evangelical” identity shape the way you interact with “non-Christian” students?</a:t>
            </a:r>
          </a:p>
        </p:txBody>
      </p:sp>
      <p:sp>
        <p:nvSpPr>
          <p:cNvPr id="5" name="Date Placeholder 4"/>
          <p:cNvSpPr>
            <a:spLocks noGrp="1"/>
          </p:cNvSpPr>
          <p:nvPr>
            <p:ph type="dt" sz="half" idx="10"/>
          </p:nvPr>
        </p:nvSpPr>
        <p:spPr/>
        <p:txBody>
          <a:bodyPr/>
          <a:lstStyle/>
          <a:p>
            <a:fld id="{16368257-4B1B-4CBB-AE0B-7705F8221653}" type="datetime1">
              <a:rPr lang="en-US" smtClean="0"/>
              <a:t>9/16/2021</a:t>
            </a:fld>
            <a:endParaRPr lang="en-US"/>
          </a:p>
        </p:txBody>
      </p:sp>
      <p:sp>
        <p:nvSpPr>
          <p:cNvPr id="3" name="Footer Placeholder 2"/>
          <p:cNvSpPr>
            <a:spLocks noGrp="1"/>
          </p:cNvSpPr>
          <p:nvPr>
            <p:ph type="ftr" sz="quarter" idx="11"/>
          </p:nvPr>
        </p:nvSpPr>
        <p:spPr/>
        <p:txBody>
          <a:bodyPr/>
          <a:lstStyle/>
          <a:p>
            <a:r>
              <a:rPr lang="en-US"/>
              <a:t>Writing Faith Development Narratives</a:t>
            </a:r>
          </a:p>
        </p:txBody>
      </p:sp>
      <p:sp>
        <p:nvSpPr>
          <p:cNvPr id="6" name="Slide Number Placeholder 5"/>
          <p:cNvSpPr>
            <a:spLocks noGrp="1"/>
          </p:cNvSpPr>
          <p:nvPr>
            <p:ph type="sldNum" sz="quarter" idx="12"/>
          </p:nvPr>
        </p:nvSpPr>
        <p:spPr/>
        <p:txBody>
          <a:bodyPr/>
          <a:lstStyle/>
          <a:p>
            <a:fld id="{36B37BA4-CFA2-425C-A9C7-C4B54AEF869C}" type="slidenum">
              <a:rPr lang="en-US" smtClean="0"/>
              <a:pPr/>
              <a:t>31</a:t>
            </a:fld>
            <a:endParaRPr lang="en-US"/>
          </a:p>
        </p:txBody>
      </p:sp>
      <p:pic>
        <p:nvPicPr>
          <p:cNvPr id="9" name="Picture 2" descr="http://oasis-church-nj.com/wp-content/uploads/2008/10/evangelical-church.jpg"/>
          <p:cNvPicPr>
            <a:picLocks noChangeAspect="1" noChangeArrowheads="1"/>
          </p:cNvPicPr>
          <p:nvPr/>
        </p:nvPicPr>
        <p:blipFill>
          <a:blip r:embed="rId3" cstate="print"/>
          <a:srcRect/>
          <a:stretch>
            <a:fillRect/>
          </a:stretch>
        </p:blipFill>
        <p:spPr bwMode="auto">
          <a:xfrm>
            <a:off x="8153400" y="1752600"/>
            <a:ext cx="3775753" cy="3733800"/>
          </a:xfrm>
          <a:prstGeom prst="rect">
            <a:avLst/>
          </a:prstGeom>
          <a:noFill/>
        </p:spPr>
      </p:pic>
    </p:spTree>
    <p:extLst>
      <p:ext uri="{BB962C8B-B14F-4D97-AF65-F5344CB8AC3E}">
        <p14:creationId xmlns:p14="http://schemas.microsoft.com/office/powerpoint/2010/main" val="366725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3. Distinctively Wesleyan</a:t>
            </a:r>
          </a:p>
        </p:txBody>
      </p:sp>
      <p:sp>
        <p:nvSpPr>
          <p:cNvPr id="13" name="Content Placeholder 12"/>
          <p:cNvSpPr>
            <a:spLocks noGrp="1"/>
          </p:cNvSpPr>
          <p:nvPr>
            <p:ph idx="1"/>
          </p:nvPr>
        </p:nvSpPr>
        <p:spPr>
          <a:xfrm>
            <a:off x="304800" y="1676400"/>
            <a:ext cx="9179727" cy="4709160"/>
          </a:xfrm>
        </p:spPr>
        <p:txBody>
          <a:bodyPr>
            <a:normAutofit/>
          </a:bodyPr>
          <a:lstStyle/>
          <a:p>
            <a:r>
              <a:rPr lang="en-US" sz="3200" dirty="0">
                <a:solidFill>
                  <a:schemeClr val="bg1"/>
                </a:solidFill>
              </a:rPr>
              <a:t>What does the Statement emphasize about the “theological legacy” of John and Charles Wesley? </a:t>
            </a:r>
          </a:p>
          <a:p>
            <a:r>
              <a:rPr lang="en-US" sz="3200" dirty="0">
                <a:solidFill>
                  <a:schemeClr val="bg1"/>
                </a:solidFill>
              </a:rPr>
              <a:t>How does “the Wesleyan holiness branch of historic   and evangelical Christianity” differ from other branches of the faith?  </a:t>
            </a:r>
          </a:p>
        </p:txBody>
      </p:sp>
      <p:sp>
        <p:nvSpPr>
          <p:cNvPr id="7" name="Date Placeholder 6"/>
          <p:cNvSpPr>
            <a:spLocks noGrp="1"/>
          </p:cNvSpPr>
          <p:nvPr>
            <p:ph type="dt" sz="half" idx="10"/>
          </p:nvPr>
        </p:nvSpPr>
        <p:spPr/>
        <p:txBody>
          <a:bodyPr/>
          <a:lstStyle/>
          <a:p>
            <a:fld id="{42F4CB16-B9F2-44B3-B57D-9403EEDDA4AC}" type="datetime1">
              <a:rPr lang="en-US" smtClean="0"/>
              <a:t>9/16/2021</a:t>
            </a:fld>
            <a:endParaRPr lang="en-US"/>
          </a:p>
        </p:txBody>
      </p:sp>
      <p:sp>
        <p:nvSpPr>
          <p:cNvPr id="3" name="Footer Placeholder 2"/>
          <p:cNvSpPr>
            <a:spLocks noGrp="1"/>
          </p:cNvSpPr>
          <p:nvPr>
            <p:ph type="ftr" sz="quarter" idx="11"/>
          </p:nvPr>
        </p:nvSpPr>
        <p:spPr/>
        <p:txBody>
          <a:bodyPr/>
          <a:lstStyle/>
          <a:p>
            <a:r>
              <a:rPr lang="en-US"/>
              <a:t>Writing Faith Development Narratives</a:t>
            </a:r>
          </a:p>
        </p:txBody>
      </p:sp>
      <p:sp>
        <p:nvSpPr>
          <p:cNvPr id="8" name="Slide Number Placeholder 7"/>
          <p:cNvSpPr>
            <a:spLocks noGrp="1"/>
          </p:cNvSpPr>
          <p:nvPr>
            <p:ph type="sldNum" sz="quarter" idx="12"/>
          </p:nvPr>
        </p:nvSpPr>
        <p:spPr/>
        <p:txBody>
          <a:bodyPr/>
          <a:lstStyle/>
          <a:p>
            <a:fld id="{36B37BA4-CFA2-425C-A9C7-C4B54AEF869C}" type="slidenum">
              <a:rPr lang="en-US" smtClean="0"/>
              <a:pPr/>
              <a:t>32</a:t>
            </a:fld>
            <a:endParaRPr lang="en-US"/>
          </a:p>
        </p:txBody>
      </p:sp>
      <p:pic>
        <p:nvPicPr>
          <p:cNvPr id="75780" name="Picture 4" descr="http://lexloiz.files.wordpress.com/2010/03/john-wesley.jpg?w=470&amp;h=352"/>
          <p:cNvPicPr>
            <a:picLocks noChangeAspect="1" noChangeArrowheads="1"/>
          </p:cNvPicPr>
          <p:nvPr/>
        </p:nvPicPr>
        <p:blipFill>
          <a:blip r:embed="rId3" cstate="print"/>
          <a:srcRect/>
          <a:stretch>
            <a:fillRect/>
          </a:stretch>
        </p:blipFill>
        <p:spPr bwMode="auto">
          <a:xfrm>
            <a:off x="9343160" y="1219200"/>
            <a:ext cx="2848840" cy="2133600"/>
          </a:xfrm>
          <a:prstGeom prst="rect">
            <a:avLst/>
          </a:prstGeom>
          <a:noFill/>
          <a:ln w="9525">
            <a:solidFill>
              <a:schemeClr val="bg1"/>
            </a:solidFill>
          </a:ln>
        </p:spPr>
      </p:pic>
      <p:sp>
        <p:nvSpPr>
          <p:cNvPr id="6" name="TextBox 5"/>
          <p:cNvSpPr txBox="1"/>
          <p:nvPr/>
        </p:nvSpPr>
        <p:spPr>
          <a:xfrm>
            <a:off x="9601200" y="3316069"/>
            <a:ext cx="2514600" cy="646331"/>
          </a:xfrm>
          <a:prstGeom prst="rect">
            <a:avLst/>
          </a:prstGeom>
          <a:noFill/>
        </p:spPr>
        <p:txBody>
          <a:bodyPr wrap="square" rtlCol="0">
            <a:spAutoFit/>
          </a:bodyPr>
          <a:lstStyle/>
          <a:p>
            <a:pPr algn="ctr"/>
            <a:r>
              <a:rPr lang="en-US" dirty="0">
                <a:solidFill>
                  <a:schemeClr val="bg1"/>
                </a:solidFill>
              </a:rPr>
              <a:t>John Wesley (1703-91), </a:t>
            </a:r>
          </a:p>
          <a:p>
            <a:pPr algn="ctr"/>
            <a:r>
              <a:rPr lang="en-US" dirty="0">
                <a:solidFill>
                  <a:schemeClr val="bg1"/>
                </a:solidFill>
              </a:rPr>
              <a:t>Founder of Methodism</a:t>
            </a:r>
          </a:p>
        </p:txBody>
      </p:sp>
      <p:pic>
        <p:nvPicPr>
          <p:cNvPr id="5" name="Picture 4"/>
          <p:cNvPicPr>
            <a:picLocks noChangeAspect="1"/>
          </p:cNvPicPr>
          <p:nvPr/>
        </p:nvPicPr>
        <p:blipFill>
          <a:blip r:embed="rId4"/>
          <a:stretch>
            <a:fillRect/>
          </a:stretch>
        </p:blipFill>
        <p:spPr>
          <a:xfrm>
            <a:off x="37906" y="4343400"/>
            <a:ext cx="1979718" cy="2555637"/>
          </a:xfrm>
          <a:prstGeom prst="rect">
            <a:avLst/>
          </a:prstGeom>
        </p:spPr>
      </p:pic>
      <p:sp>
        <p:nvSpPr>
          <p:cNvPr id="12" name="TextBox 11"/>
          <p:cNvSpPr txBox="1"/>
          <p:nvPr/>
        </p:nvSpPr>
        <p:spPr>
          <a:xfrm>
            <a:off x="1793073" y="4267200"/>
            <a:ext cx="1940727" cy="2308324"/>
          </a:xfrm>
          <a:prstGeom prst="rect">
            <a:avLst/>
          </a:prstGeom>
          <a:noFill/>
        </p:spPr>
        <p:txBody>
          <a:bodyPr wrap="square" rtlCol="0">
            <a:spAutoFit/>
          </a:bodyPr>
          <a:lstStyle/>
          <a:p>
            <a:pPr algn="ctr"/>
            <a:r>
              <a:rPr lang="en-US" dirty="0">
                <a:solidFill>
                  <a:schemeClr val="bg1"/>
                </a:solidFill>
                <a:effectLst>
                  <a:outerShdw blurRad="38100" dist="38100" dir="2700000" algn="tl">
                    <a:srgbClr val="000000">
                      <a:alpha val="43137"/>
                    </a:srgbClr>
                  </a:outerShdw>
                </a:effectLst>
              </a:rPr>
              <a:t>Phoebe Palmer    (1807-1874),</a:t>
            </a:r>
          </a:p>
          <a:p>
            <a:pPr algn="ctr"/>
            <a:r>
              <a:rPr lang="en-US" dirty="0">
                <a:solidFill>
                  <a:schemeClr val="bg1"/>
                </a:solidFill>
                <a:effectLst>
                  <a:outerShdw blurRad="38100" dist="38100" dir="2700000" algn="tl">
                    <a:srgbClr val="000000">
                      <a:alpha val="43137"/>
                    </a:srgbClr>
                  </a:outerShdw>
                </a:effectLst>
              </a:rPr>
              <a:t>Methodist evangelist and “Mother</a:t>
            </a:r>
          </a:p>
          <a:p>
            <a:pPr algn="ctr"/>
            <a:r>
              <a:rPr lang="en-US" dirty="0">
                <a:solidFill>
                  <a:schemeClr val="bg1"/>
                </a:solidFill>
                <a:effectLst>
                  <a:outerShdw blurRad="38100" dist="38100" dir="2700000" algn="tl">
                    <a:srgbClr val="000000">
                      <a:alpha val="43137"/>
                    </a:srgbClr>
                  </a:outerShdw>
                </a:effectLst>
              </a:rPr>
              <a:t>of the Wesleyan Holiness Movement” </a:t>
            </a:r>
          </a:p>
        </p:txBody>
      </p:sp>
      <p:pic>
        <p:nvPicPr>
          <p:cNvPr id="9" name="Picture 8"/>
          <p:cNvPicPr>
            <a:picLocks noChangeAspect="1"/>
          </p:cNvPicPr>
          <p:nvPr/>
        </p:nvPicPr>
        <p:blipFill>
          <a:blip r:embed="rId5"/>
          <a:stretch>
            <a:fillRect/>
          </a:stretch>
        </p:blipFill>
        <p:spPr>
          <a:xfrm>
            <a:off x="3983916" y="4343400"/>
            <a:ext cx="1807284" cy="2438400"/>
          </a:xfrm>
          <a:prstGeom prst="rect">
            <a:avLst/>
          </a:prstGeom>
        </p:spPr>
      </p:pic>
      <p:sp>
        <p:nvSpPr>
          <p:cNvPr id="10" name="Rectangle 9"/>
          <p:cNvSpPr/>
          <p:nvPr/>
        </p:nvSpPr>
        <p:spPr>
          <a:xfrm>
            <a:off x="5715000" y="4343400"/>
            <a:ext cx="1752600" cy="1200329"/>
          </a:xfrm>
          <a:prstGeom prst="rect">
            <a:avLst/>
          </a:prstGeom>
        </p:spPr>
        <p:txBody>
          <a:bodyPr wrap="square">
            <a:spAutoFit/>
          </a:bodyPr>
          <a:lstStyle/>
          <a:p>
            <a:pPr algn="ctr"/>
            <a:r>
              <a:rPr lang="en-US" dirty="0">
                <a:solidFill>
                  <a:schemeClr val="bg1"/>
                </a:solidFill>
              </a:rPr>
              <a:t>Benjamin Titus Roberts (1823-93), Founder of Free Methodism</a:t>
            </a:r>
          </a:p>
        </p:txBody>
      </p:sp>
      <p:pic>
        <p:nvPicPr>
          <p:cNvPr id="11" name="Picture 10"/>
          <p:cNvPicPr>
            <a:picLocks noChangeAspect="1"/>
          </p:cNvPicPr>
          <p:nvPr/>
        </p:nvPicPr>
        <p:blipFill>
          <a:blip r:embed="rId6"/>
          <a:stretch>
            <a:fillRect/>
          </a:stretch>
        </p:blipFill>
        <p:spPr>
          <a:xfrm>
            <a:off x="7758885" y="4343697"/>
            <a:ext cx="2680515" cy="2438103"/>
          </a:xfrm>
          <a:prstGeom prst="rect">
            <a:avLst/>
          </a:prstGeom>
        </p:spPr>
      </p:pic>
      <p:sp>
        <p:nvSpPr>
          <p:cNvPr id="15" name="Rectangle 14"/>
          <p:cNvSpPr/>
          <p:nvPr/>
        </p:nvSpPr>
        <p:spPr>
          <a:xfrm>
            <a:off x="10439400" y="4343400"/>
            <a:ext cx="1752600" cy="1477328"/>
          </a:xfrm>
          <a:prstGeom prst="rect">
            <a:avLst/>
          </a:prstGeom>
        </p:spPr>
        <p:txBody>
          <a:bodyPr wrap="square">
            <a:spAutoFit/>
          </a:bodyPr>
          <a:lstStyle/>
          <a:p>
            <a:pPr algn="ctr"/>
            <a:r>
              <a:rPr lang="en-US" dirty="0">
                <a:solidFill>
                  <a:schemeClr val="bg1"/>
                </a:solidFill>
              </a:rPr>
              <a:t>Alexander and Adelaide Beers, Founders of Seattle Seminary (1891)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3. Distinctively Wesleyan</a:t>
            </a:r>
            <a:endParaRPr lang="en-US" sz="2800" b="1" dirty="0">
              <a:solidFill>
                <a:schemeClr val="bg1"/>
              </a:solidFill>
            </a:endParaRPr>
          </a:p>
        </p:txBody>
      </p:sp>
      <p:sp>
        <p:nvSpPr>
          <p:cNvPr id="14" name="Content Placeholder 13"/>
          <p:cNvSpPr>
            <a:spLocks noGrp="1"/>
          </p:cNvSpPr>
          <p:nvPr>
            <p:ph idx="1"/>
          </p:nvPr>
        </p:nvSpPr>
        <p:spPr>
          <a:xfrm>
            <a:off x="914400" y="1905000"/>
            <a:ext cx="10210800" cy="3704928"/>
          </a:xfrm>
        </p:spPr>
        <p:txBody>
          <a:bodyPr>
            <a:noAutofit/>
          </a:bodyPr>
          <a:lstStyle/>
          <a:p>
            <a:r>
              <a:rPr lang="en-US" sz="3600" dirty="0">
                <a:solidFill>
                  <a:schemeClr val="bg1"/>
                </a:solidFill>
              </a:rPr>
              <a:t>Things you might consider when writing your essay…</a:t>
            </a:r>
          </a:p>
          <a:p>
            <a:pPr lvl="1"/>
            <a:r>
              <a:rPr lang="en-US" sz="3200" dirty="0">
                <a:solidFill>
                  <a:schemeClr val="bg1"/>
                </a:solidFill>
              </a:rPr>
              <a:t>How does the ethos of a “Wesleyan holiness” university differ from that of other Christian universities?  Is that difference apparent here at SPU?</a:t>
            </a:r>
          </a:p>
          <a:p>
            <a:pPr lvl="1"/>
            <a:r>
              <a:rPr lang="en-US" sz="3200" dirty="0">
                <a:solidFill>
                  <a:schemeClr val="bg1"/>
                </a:solidFill>
              </a:rPr>
              <a:t>What difference does it make for you that you teach at a “distinctively Wesleyan” university?</a:t>
            </a:r>
          </a:p>
          <a:p>
            <a:pPr lvl="1"/>
            <a:r>
              <a:rPr lang="en-US" sz="3200" dirty="0">
                <a:solidFill>
                  <a:schemeClr val="bg1"/>
                </a:solidFill>
              </a:rPr>
              <a:t>In your judgment, what role should representatives of the denomination that founded SPU, the FMC, play in setting curricular goals and campus life policies?</a:t>
            </a:r>
          </a:p>
        </p:txBody>
      </p:sp>
      <p:sp>
        <p:nvSpPr>
          <p:cNvPr id="9" name="Date Placeholder 8"/>
          <p:cNvSpPr>
            <a:spLocks noGrp="1"/>
          </p:cNvSpPr>
          <p:nvPr>
            <p:ph type="dt" sz="half" idx="10"/>
          </p:nvPr>
        </p:nvSpPr>
        <p:spPr/>
        <p:txBody>
          <a:bodyPr/>
          <a:lstStyle/>
          <a:p>
            <a:fld id="{15F0653A-B63C-4AC2-B31E-1A85F014D26D}" type="datetime1">
              <a:rPr lang="en-US" smtClean="0"/>
              <a:t>9/16/2021</a:t>
            </a:fld>
            <a:endParaRPr lang="en-US"/>
          </a:p>
        </p:txBody>
      </p:sp>
      <p:sp>
        <p:nvSpPr>
          <p:cNvPr id="3" name="Footer Placeholder 2"/>
          <p:cNvSpPr>
            <a:spLocks noGrp="1"/>
          </p:cNvSpPr>
          <p:nvPr>
            <p:ph type="ftr" sz="quarter" idx="11"/>
          </p:nvPr>
        </p:nvSpPr>
        <p:spPr/>
        <p:txBody>
          <a:bodyPr/>
          <a:lstStyle/>
          <a:p>
            <a:r>
              <a:rPr lang="en-US"/>
              <a:t>Writing Faith Development Narratives</a:t>
            </a:r>
          </a:p>
        </p:txBody>
      </p:sp>
      <p:sp>
        <p:nvSpPr>
          <p:cNvPr id="10" name="Slide Number Placeholder 9"/>
          <p:cNvSpPr>
            <a:spLocks noGrp="1"/>
          </p:cNvSpPr>
          <p:nvPr>
            <p:ph type="sldNum" sz="quarter" idx="12"/>
          </p:nvPr>
        </p:nvSpPr>
        <p:spPr/>
        <p:txBody>
          <a:bodyPr/>
          <a:lstStyle/>
          <a:p>
            <a:fld id="{36B37BA4-CFA2-425C-A9C7-C4B54AEF869C}" type="slidenum">
              <a:rPr lang="en-US" smtClean="0"/>
              <a:pPr/>
              <a:t>33</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 calcmode="lin" valueType="num">
                                      <p:cBhvr additive="base">
                                        <p:cTn id="7" dur="500" fill="hold"/>
                                        <p:tgtEl>
                                          <p:spTgt spid="1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14">
                                            <p:txEl>
                                              <p:pRg st="2" end="2"/>
                                            </p:txEl>
                                          </p:spTgt>
                                        </p:tgtEl>
                                        <p:attrNameLst>
                                          <p:attrName>style.visibility</p:attrName>
                                        </p:attrNameLst>
                                      </p:cBhvr>
                                      <p:to>
                                        <p:strVal val="visible"/>
                                      </p:to>
                                    </p:set>
                                    <p:anim calcmode="lin" valueType="num">
                                      <p:cBhvr additive="base">
                                        <p:cTn id="13" dur="500" fill="hold"/>
                                        <p:tgtEl>
                                          <p:spTgt spid="1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anim calcmode="lin" valueType="num">
                                      <p:cBhvr additive="base">
                                        <p:cTn id="19" dur="500" fill="hold"/>
                                        <p:tgtEl>
                                          <p:spTgt spid="1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4">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4. Genuinely Ecumenical</a:t>
            </a:r>
          </a:p>
        </p:txBody>
      </p:sp>
      <p:sp>
        <p:nvSpPr>
          <p:cNvPr id="9" name="Content Placeholder 8"/>
          <p:cNvSpPr>
            <a:spLocks noGrp="1"/>
          </p:cNvSpPr>
          <p:nvPr>
            <p:ph idx="1"/>
          </p:nvPr>
        </p:nvSpPr>
        <p:spPr>
          <a:xfrm>
            <a:off x="304800" y="2286000"/>
            <a:ext cx="7924800" cy="4023360"/>
          </a:xfrm>
        </p:spPr>
        <p:txBody>
          <a:bodyPr>
            <a:noAutofit/>
          </a:bodyPr>
          <a:lstStyle/>
          <a:p>
            <a:r>
              <a:rPr lang="en-US" sz="3600" dirty="0">
                <a:solidFill>
                  <a:schemeClr val="bg1"/>
                </a:solidFill>
              </a:rPr>
              <a:t>The Statement claims that “theological diversity, when grounded in historic orthodox and a common and vital faith in Christ, enriches learning….”</a:t>
            </a:r>
          </a:p>
          <a:p>
            <a:pPr lvl="1"/>
            <a:endParaRPr lang="en-US" sz="1100" dirty="0">
              <a:solidFill>
                <a:schemeClr val="bg1"/>
              </a:solidFill>
            </a:endParaRPr>
          </a:p>
          <a:p>
            <a:pPr lvl="1"/>
            <a:r>
              <a:rPr lang="en-US" sz="3200" dirty="0">
                <a:solidFill>
                  <a:schemeClr val="bg1"/>
                </a:solidFill>
              </a:rPr>
              <a:t>Note the qualifiers… for “diversity” to be meaningful, a </a:t>
            </a:r>
            <a:r>
              <a:rPr lang="en-US" sz="3200" i="1" dirty="0">
                <a:solidFill>
                  <a:schemeClr val="bg1"/>
                </a:solidFill>
              </a:rPr>
              <a:t>center</a:t>
            </a:r>
            <a:r>
              <a:rPr lang="en-US" sz="3200" dirty="0">
                <a:solidFill>
                  <a:schemeClr val="bg1"/>
                </a:solidFill>
              </a:rPr>
              <a:t> is required (otherwise it’s just “difference”).</a:t>
            </a:r>
          </a:p>
        </p:txBody>
      </p:sp>
      <p:sp>
        <p:nvSpPr>
          <p:cNvPr id="5" name="Date Placeholder 4"/>
          <p:cNvSpPr>
            <a:spLocks noGrp="1"/>
          </p:cNvSpPr>
          <p:nvPr>
            <p:ph type="dt" sz="half" idx="10"/>
          </p:nvPr>
        </p:nvSpPr>
        <p:spPr/>
        <p:txBody>
          <a:bodyPr/>
          <a:lstStyle/>
          <a:p>
            <a:fld id="{AF182257-43A3-4DFC-9B2B-BA2C0AB293B7}" type="datetime1">
              <a:rPr lang="en-US" smtClean="0"/>
              <a:t>9/16/2021</a:t>
            </a:fld>
            <a:endParaRPr lang="en-US"/>
          </a:p>
        </p:txBody>
      </p:sp>
      <p:sp>
        <p:nvSpPr>
          <p:cNvPr id="3" name="Footer Placeholder 2"/>
          <p:cNvSpPr>
            <a:spLocks noGrp="1"/>
          </p:cNvSpPr>
          <p:nvPr>
            <p:ph type="ftr" sz="quarter" idx="11"/>
          </p:nvPr>
        </p:nvSpPr>
        <p:spPr/>
        <p:txBody>
          <a:bodyPr/>
          <a:lstStyle/>
          <a:p>
            <a:r>
              <a:rPr lang="en-US"/>
              <a:t>Writing Faith Development Narratives</a:t>
            </a:r>
          </a:p>
        </p:txBody>
      </p:sp>
      <p:sp>
        <p:nvSpPr>
          <p:cNvPr id="6" name="Slide Number Placeholder 5"/>
          <p:cNvSpPr>
            <a:spLocks noGrp="1"/>
          </p:cNvSpPr>
          <p:nvPr>
            <p:ph type="sldNum" sz="quarter" idx="12"/>
          </p:nvPr>
        </p:nvSpPr>
        <p:spPr/>
        <p:txBody>
          <a:bodyPr/>
          <a:lstStyle/>
          <a:p>
            <a:fld id="{36B37BA4-CFA2-425C-A9C7-C4B54AEF869C}" type="slidenum">
              <a:rPr lang="en-US" smtClean="0"/>
              <a:pPr/>
              <a:t>34</a:t>
            </a:fld>
            <a:endParaRPr lang="en-US"/>
          </a:p>
        </p:txBody>
      </p:sp>
      <p:pic>
        <p:nvPicPr>
          <p:cNvPr id="74764" name="Picture 12" descr="http://perchristumblog.files.wordpress.com/2009/03/crucifix.jpg?w=376&amp;h=500"/>
          <p:cNvPicPr>
            <a:picLocks noChangeAspect="1" noChangeArrowheads="1"/>
          </p:cNvPicPr>
          <p:nvPr/>
        </p:nvPicPr>
        <p:blipFill>
          <a:blip r:embed="rId3" cstate="print"/>
          <a:srcRect/>
          <a:stretch>
            <a:fillRect/>
          </a:stretch>
        </p:blipFill>
        <p:spPr bwMode="auto">
          <a:xfrm>
            <a:off x="8610600" y="1763138"/>
            <a:ext cx="2971800" cy="39518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4. Genuinely Ecumenical</a:t>
            </a:r>
          </a:p>
        </p:txBody>
      </p:sp>
      <p:sp>
        <p:nvSpPr>
          <p:cNvPr id="9" name="Content Placeholder 8"/>
          <p:cNvSpPr>
            <a:spLocks noGrp="1"/>
          </p:cNvSpPr>
          <p:nvPr>
            <p:ph idx="1"/>
          </p:nvPr>
        </p:nvSpPr>
        <p:spPr>
          <a:xfrm>
            <a:off x="304800" y="1828800"/>
            <a:ext cx="3048000" cy="685800"/>
          </a:xfrm>
        </p:spPr>
        <p:txBody>
          <a:bodyPr>
            <a:noAutofit/>
          </a:bodyPr>
          <a:lstStyle/>
          <a:p>
            <a:pPr marL="0" indent="0" algn="ctr">
              <a:buNone/>
            </a:pPr>
            <a:r>
              <a:rPr lang="en-US" sz="3200" dirty="0">
                <a:solidFill>
                  <a:schemeClr val="bg1"/>
                </a:solidFill>
              </a:rPr>
              <a:t>Reflects a more comprehensive, less partisan understanding of “the Church” –   a “generous orthodoxy”</a:t>
            </a:r>
          </a:p>
          <a:p>
            <a:endParaRPr lang="en-US" sz="1200" dirty="0">
              <a:solidFill>
                <a:schemeClr val="bg1"/>
              </a:solidFill>
            </a:endParaRPr>
          </a:p>
        </p:txBody>
      </p:sp>
      <p:sp>
        <p:nvSpPr>
          <p:cNvPr id="5" name="Date Placeholder 4"/>
          <p:cNvSpPr>
            <a:spLocks noGrp="1"/>
          </p:cNvSpPr>
          <p:nvPr>
            <p:ph type="dt" sz="half" idx="10"/>
          </p:nvPr>
        </p:nvSpPr>
        <p:spPr/>
        <p:txBody>
          <a:bodyPr/>
          <a:lstStyle/>
          <a:p>
            <a:fld id="{AF182257-43A3-4DFC-9B2B-BA2C0AB293B7}" type="datetime1">
              <a:rPr lang="en-US" smtClean="0"/>
              <a:t>9/16/2021</a:t>
            </a:fld>
            <a:endParaRPr lang="en-US"/>
          </a:p>
        </p:txBody>
      </p:sp>
      <p:sp>
        <p:nvSpPr>
          <p:cNvPr id="3" name="Footer Placeholder 2"/>
          <p:cNvSpPr>
            <a:spLocks noGrp="1"/>
          </p:cNvSpPr>
          <p:nvPr>
            <p:ph type="ftr" sz="quarter" idx="11"/>
          </p:nvPr>
        </p:nvSpPr>
        <p:spPr/>
        <p:txBody>
          <a:bodyPr/>
          <a:lstStyle/>
          <a:p>
            <a:r>
              <a:rPr lang="en-US"/>
              <a:t>Writing Faith Development Narratives</a:t>
            </a:r>
          </a:p>
        </p:txBody>
      </p:sp>
      <p:sp>
        <p:nvSpPr>
          <p:cNvPr id="6" name="Slide Number Placeholder 5"/>
          <p:cNvSpPr>
            <a:spLocks noGrp="1"/>
          </p:cNvSpPr>
          <p:nvPr>
            <p:ph type="sldNum" sz="quarter" idx="12"/>
          </p:nvPr>
        </p:nvSpPr>
        <p:spPr/>
        <p:txBody>
          <a:bodyPr/>
          <a:lstStyle/>
          <a:p>
            <a:fld id="{36B37BA4-CFA2-425C-A9C7-C4B54AEF869C}" type="slidenum">
              <a:rPr lang="en-US" smtClean="0"/>
              <a:pPr/>
              <a:t>35</a:t>
            </a:fld>
            <a:endParaRPr lang="en-US"/>
          </a:p>
        </p:txBody>
      </p:sp>
      <p:pic>
        <p:nvPicPr>
          <p:cNvPr id="11" name="Picture 10"/>
          <p:cNvPicPr>
            <a:picLocks noChangeAspect="1"/>
          </p:cNvPicPr>
          <p:nvPr/>
        </p:nvPicPr>
        <p:blipFill>
          <a:blip r:embed="rId3"/>
          <a:stretch>
            <a:fillRect/>
          </a:stretch>
        </p:blipFill>
        <p:spPr>
          <a:xfrm>
            <a:off x="3505200" y="1447800"/>
            <a:ext cx="4169499" cy="5273675"/>
          </a:xfrm>
          <a:prstGeom prst="rect">
            <a:avLst/>
          </a:prstGeom>
        </p:spPr>
      </p:pic>
      <p:sp>
        <p:nvSpPr>
          <p:cNvPr id="10" name="TextBox 9"/>
          <p:cNvSpPr txBox="1"/>
          <p:nvPr/>
        </p:nvSpPr>
        <p:spPr>
          <a:xfrm>
            <a:off x="7924800" y="5410200"/>
            <a:ext cx="1524000" cy="646331"/>
          </a:xfrm>
          <a:prstGeom prst="rect">
            <a:avLst/>
          </a:prstGeom>
          <a:noFill/>
        </p:spPr>
        <p:txBody>
          <a:bodyPr wrap="square" rtlCol="0">
            <a:spAutoFit/>
          </a:bodyPr>
          <a:lstStyle/>
          <a:p>
            <a:r>
              <a:rPr lang="en-US" dirty="0">
                <a:solidFill>
                  <a:schemeClr val="bg1"/>
                </a:solidFill>
              </a:rPr>
              <a:t>Roots are in Judaism</a:t>
            </a:r>
          </a:p>
        </p:txBody>
      </p:sp>
      <p:sp>
        <p:nvSpPr>
          <p:cNvPr id="13" name="TextBox 12"/>
          <p:cNvSpPr txBox="1"/>
          <p:nvPr/>
        </p:nvSpPr>
        <p:spPr>
          <a:xfrm>
            <a:off x="7827098" y="3962400"/>
            <a:ext cx="3526702" cy="1200329"/>
          </a:xfrm>
          <a:prstGeom prst="rect">
            <a:avLst/>
          </a:prstGeom>
          <a:noFill/>
        </p:spPr>
        <p:txBody>
          <a:bodyPr wrap="square" rtlCol="0">
            <a:spAutoFit/>
          </a:bodyPr>
          <a:lstStyle/>
          <a:p>
            <a:r>
              <a:rPr lang="en-US" dirty="0">
                <a:solidFill>
                  <a:schemeClr val="bg1"/>
                </a:solidFill>
              </a:rPr>
              <a:t>The trunk that supports us all is the God who is known by the central authorities of our common faith </a:t>
            </a:r>
          </a:p>
          <a:p>
            <a:r>
              <a:rPr lang="en-US" dirty="0">
                <a:solidFill>
                  <a:schemeClr val="bg1"/>
                </a:solidFill>
              </a:rPr>
              <a:t>(Scripture, Creeds, Key Practices)</a:t>
            </a:r>
          </a:p>
        </p:txBody>
      </p:sp>
      <p:sp>
        <p:nvSpPr>
          <p:cNvPr id="15" name="TextBox 14"/>
          <p:cNvSpPr txBox="1"/>
          <p:nvPr/>
        </p:nvSpPr>
        <p:spPr>
          <a:xfrm>
            <a:off x="7848600" y="2819400"/>
            <a:ext cx="4191000" cy="923330"/>
          </a:xfrm>
          <a:prstGeom prst="rect">
            <a:avLst/>
          </a:prstGeom>
          <a:noFill/>
        </p:spPr>
        <p:txBody>
          <a:bodyPr wrap="square" rtlCol="0">
            <a:spAutoFit/>
          </a:bodyPr>
          <a:lstStyle/>
          <a:p>
            <a:r>
              <a:rPr lang="en-US" dirty="0">
                <a:solidFill>
                  <a:schemeClr val="bg1"/>
                </a:solidFill>
              </a:rPr>
              <a:t>The branches are the major historic sub-traditions (i.e. Lutheran, Roman Catholics, Reformed, Wesleyan…)</a:t>
            </a:r>
          </a:p>
        </p:txBody>
      </p:sp>
      <p:sp>
        <p:nvSpPr>
          <p:cNvPr id="16" name="TextBox 15"/>
          <p:cNvSpPr txBox="1"/>
          <p:nvPr/>
        </p:nvSpPr>
        <p:spPr>
          <a:xfrm>
            <a:off x="7848600" y="1992868"/>
            <a:ext cx="4136302" cy="646331"/>
          </a:xfrm>
          <a:prstGeom prst="rect">
            <a:avLst/>
          </a:prstGeom>
          <a:noFill/>
        </p:spPr>
        <p:txBody>
          <a:bodyPr wrap="square" rtlCol="0">
            <a:spAutoFit/>
          </a:bodyPr>
          <a:lstStyle/>
          <a:p>
            <a:r>
              <a:rPr lang="en-US" dirty="0">
                <a:solidFill>
                  <a:schemeClr val="bg1"/>
                </a:solidFill>
              </a:rPr>
              <a:t>The foliage and fruit are the local churches and Christians</a:t>
            </a:r>
          </a:p>
        </p:txBody>
      </p:sp>
      <p:cxnSp>
        <p:nvCxnSpPr>
          <p:cNvPr id="14" name="Straight Arrow Connector 13"/>
          <p:cNvCxnSpPr/>
          <p:nvPr/>
        </p:nvCxnSpPr>
        <p:spPr>
          <a:xfrm flipH="1">
            <a:off x="6781800" y="5715000"/>
            <a:ext cx="1219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019800" y="4495800"/>
            <a:ext cx="1828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6324600" y="3276600"/>
            <a:ext cx="152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6324600" y="2286000"/>
            <a:ext cx="15240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57200" y="5232737"/>
            <a:ext cx="3200400" cy="1015663"/>
          </a:xfrm>
          <a:prstGeom prst="rect">
            <a:avLst/>
          </a:prstGeom>
          <a:noFill/>
          <a:ln>
            <a:solidFill>
              <a:schemeClr val="bg1"/>
            </a:solidFill>
          </a:ln>
        </p:spPr>
        <p:txBody>
          <a:bodyPr wrap="square" rtlCol="0">
            <a:spAutoFit/>
          </a:bodyPr>
          <a:lstStyle/>
          <a:p>
            <a:pPr algn="ctr"/>
            <a:r>
              <a:rPr lang="en-US" sz="2000" i="1" dirty="0">
                <a:solidFill>
                  <a:schemeClr val="bg1"/>
                </a:solidFill>
              </a:rPr>
              <a:t>This view is deeply rooted in Wesley’s call for believers to maintain a “catholic spirit”</a:t>
            </a:r>
          </a:p>
        </p:txBody>
      </p:sp>
    </p:spTree>
    <p:extLst>
      <p:ext uri="{BB962C8B-B14F-4D97-AF65-F5344CB8AC3E}">
        <p14:creationId xmlns:p14="http://schemas.microsoft.com/office/powerpoint/2010/main" val="82999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down)">
                                      <p:cBhvr>
                                        <p:cTn id="39" dur="580">
                                          <p:stCondLst>
                                            <p:cond delay="0"/>
                                          </p:stCondLst>
                                        </p:cTn>
                                        <p:tgtEl>
                                          <p:spTgt spid="22"/>
                                        </p:tgtEl>
                                      </p:cBhvr>
                                    </p:animEffect>
                                    <p:anim calcmode="lin" valueType="num">
                                      <p:cBhvr>
                                        <p:cTn id="4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5" dur="26">
                                          <p:stCondLst>
                                            <p:cond delay="650"/>
                                          </p:stCondLst>
                                        </p:cTn>
                                        <p:tgtEl>
                                          <p:spTgt spid="22"/>
                                        </p:tgtEl>
                                      </p:cBhvr>
                                      <p:to x="100000" y="60000"/>
                                    </p:animScale>
                                    <p:animScale>
                                      <p:cBhvr>
                                        <p:cTn id="46" dur="166" decel="50000">
                                          <p:stCondLst>
                                            <p:cond delay="676"/>
                                          </p:stCondLst>
                                        </p:cTn>
                                        <p:tgtEl>
                                          <p:spTgt spid="22"/>
                                        </p:tgtEl>
                                      </p:cBhvr>
                                      <p:to x="100000" y="100000"/>
                                    </p:animScale>
                                    <p:animScale>
                                      <p:cBhvr>
                                        <p:cTn id="47" dur="26">
                                          <p:stCondLst>
                                            <p:cond delay="1312"/>
                                          </p:stCondLst>
                                        </p:cTn>
                                        <p:tgtEl>
                                          <p:spTgt spid="22"/>
                                        </p:tgtEl>
                                      </p:cBhvr>
                                      <p:to x="100000" y="80000"/>
                                    </p:animScale>
                                    <p:animScale>
                                      <p:cBhvr>
                                        <p:cTn id="48" dur="166" decel="50000">
                                          <p:stCondLst>
                                            <p:cond delay="1338"/>
                                          </p:stCondLst>
                                        </p:cTn>
                                        <p:tgtEl>
                                          <p:spTgt spid="22"/>
                                        </p:tgtEl>
                                      </p:cBhvr>
                                      <p:to x="100000" y="100000"/>
                                    </p:animScale>
                                    <p:animScale>
                                      <p:cBhvr>
                                        <p:cTn id="49" dur="26">
                                          <p:stCondLst>
                                            <p:cond delay="1642"/>
                                          </p:stCondLst>
                                        </p:cTn>
                                        <p:tgtEl>
                                          <p:spTgt spid="22"/>
                                        </p:tgtEl>
                                      </p:cBhvr>
                                      <p:to x="100000" y="90000"/>
                                    </p:animScale>
                                    <p:animScale>
                                      <p:cBhvr>
                                        <p:cTn id="50" dur="166" decel="50000">
                                          <p:stCondLst>
                                            <p:cond delay="1668"/>
                                          </p:stCondLst>
                                        </p:cTn>
                                        <p:tgtEl>
                                          <p:spTgt spid="22"/>
                                        </p:tgtEl>
                                      </p:cBhvr>
                                      <p:to x="100000" y="100000"/>
                                    </p:animScale>
                                    <p:animScale>
                                      <p:cBhvr>
                                        <p:cTn id="51" dur="26">
                                          <p:stCondLst>
                                            <p:cond delay="1808"/>
                                          </p:stCondLst>
                                        </p:cTn>
                                        <p:tgtEl>
                                          <p:spTgt spid="22"/>
                                        </p:tgtEl>
                                      </p:cBhvr>
                                      <p:to x="100000" y="95000"/>
                                    </p:animScale>
                                    <p:animScale>
                                      <p:cBhvr>
                                        <p:cTn id="52"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5" grpId="0"/>
      <p:bldP spid="16" grpId="0"/>
      <p:bldP spid="2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4. Genuinely Ecumenical</a:t>
            </a:r>
          </a:p>
        </p:txBody>
      </p:sp>
      <p:sp>
        <p:nvSpPr>
          <p:cNvPr id="9" name="Content Placeholder 8"/>
          <p:cNvSpPr>
            <a:spLocks noGrp="1"/>
          </p:cNvSpPr>
          <p:nvPr>
            <p:ph idx="1"/>
          </p:nvPr>
        </p:nvSpPr>
        <p:spPr>
          <a:xfrm>
            <a:off x="152400" y="1905000"/>
            <a:ext cx="8533872" cy="4451350"/>
          </a:xfrm>
        </p:spPr>
        <p:txBody>
          <a:bodyPr>
            <a:noAutofit/>
          </a:bodyPr>
          <a:lstStyle/>
          <a:p>
            <a:r>
              <a:rPr lang="en-US" sz="3600" dirty="0">
                <a:solidFill>
                  <a:schemeClr val="bg1"/>
                </a:solidFill>
              </a:rPr>
              <a:t>What “ecumenical” does </a:t>
            </a:r>
            <a:r>
              <a:rPr lang="en-US" sz="3600" i="1" dirty="0">
                <a:solidFill>
                  <a:schemeClr val="bg1"/>
                </a:solidFill>
              </a:rPr>
              <a:t>not </a:t>
            </a:r>
            <a:r>
              <a:rPr lang="en-US" sz="3600" dirty="0">
                <a:solidFill>
                  <a:schemeClr val="bg1"/>
                </a:solidFill>
              </a:rPr>
              <a:t>mean for SPU:</a:t>
            </a:r>
          </a:p>
          <a:p>
            <a:pPr lvl="1"/>
            <a:r>
              <a:rPr lang="en-US" sz="2800" dirty="0">
                <a:solidFill>
                  <a:schemeClr val="bg1"/>
                </a:solidFill>
              </a:rPr>
              <a:t>Does not mean “interfaith” or “interreligious”</a:t>
            </a:r>
          </a:p>
          <a:p>
            <a:pPr lvl="1"/>
            <a:r>
              <a:rPr lang="en-US" sz="2800" dirty="0">
                <a:solidFill>
                  <a:schemeClr val="bg1"/>
                </a:solidFill>
              </a:rPr>
              <a:t>Does not mean that SPU is “non-denominational”.  Not all traditions of Christianity are ecumenical!</a:t>
            </a:r>
          </a:p>
          <a:p>
            <a:pPr lvl="1"/>
            <a:r>
              <a:rPr lang="en-US" sz="2800" dirty="0">
                <a:solidFill>
                  <a:schemeClr val="bg1"/>
                </a:solidFill>
              </a:rPr>
              <a:t>Does not mean promoting diversity for diversity’s sake</a:t>
            </a:r>
          </a:p>
          <a:p>
            <a:pPr lvl="1"/>
            <a:r>
              <a:rPr lang="en-US" sz="2800" dirty="0">
                <a:solidFill>
                  <a:schemeClr val="bg1"/>
                </a:solidFill>
              </a:rPr>
              <a:t>Does not mean indifference to doctrines, modes of worship, or moral perspectives</a:t>
            </a:r>
          </a:p>
        </p:txBody>
      </p:sp>
      <p:sp>
        <p:nvSpPr>
          <p:cNvPr id="5" name="Date Placeholder 4"/>
          <p:cNvSpPr>
            <a:spLocks noGrp="1"/>
          </p:cNvSpPr>
          <p:nvPr>
            <p:ph type="dt" sz="half" idx="10"/>
          </p:nvPr>
        </p:nvSpPr>
        <p:spPr/>
        <p:txBody>
          <a:bodyPr/>
          <a:lstStyle/>
          <a:p>
            <a:fld id="{AF182257-43A3-4DFC-9B2B-BA2C0AB293B7}" type="datetime1">
              <a:rPr lang="en-US" smtClean="0"/>
              <a:t>9/16/2021</a:t>
            </a:fld>
            <a:endParaRPr lang="en-US"/>
          </a:p>
        </p:txBody>
      </p:sp>
      <p:sp>
        <p:nvSpPr>
          <p:cNvPr id="3" name="Footer Placeholder 2"/>
          <p:cNvSpPr>
            <a:spLocks noGrp="1"/>
          </p:cNvSpPr>
          <p:nvPr>
            <p:ph type="ftr" sz="quarter" idx="11"/>
          </p:nvPr>
        </p:nvSpPr>
        <p:spPr/>
        <p:txBody>
          <a:bodyPr/>
          <a:lstStyle/>
          <a:p>
            <a:r>
              <a:rPr lang="en-US"/>
              <a:t>Writing Faith Development Narratives</a:t>
            </a:r>
          </a:p>
        </p:txBody>
      </p:sp>
      <p:sp>
        <p:nvSpPr>
          <p:cNvPr id="6" name="Slide Number Placeholder 5"/>
          <p:cNvSpPr>
            <a:spLocks noGrp="1"/>
          </p:cNvSpPr>
          <p:nvPr>
            <p:ph type="sldNum" sz="quarter" idx="12"/>
          </p:nvPr>
        </p:nvSpPr>
        <p:spPr/>
        <p:txBody>
          <a:bodyPr/>
          <a:lstStyle/>
          <a:p>
            <a:fld id="{36B37BA4-CFA2-425C-A9C7-C4B54AEF869C}" type="slidenum">
              <a:rPr lang="en-US" smtClean="0"/>
              <a:pPr/>
              <a:t>36</a:t>
            </a:fld>
            <a:endParaRPr lang="en-US"/>
          </a:p>
        </p:txBody>
      </p:sp>
      <p:pic>
        <p:nvPicPr>
          <p:cNvPr id="11" name="Picture 12" descr="http://perchristumblog.files.wordpress.com/2009/03/crucifix.jpg?w=376&amp;h=500"/>
          <p:cNvPicPr>
            <a:picLocks noChangeAspect="1" noChangeArrowheads="1"/>
          </p:cNvPicPr>
          <p:nvPr/>
        </p:nvPicPr>
        <p:blipFill>
          <a:blip r:embed="rId3" cstate="print"/>
          <a:srcRect/>
          <a:stretch>
            <a:fillRect/>
          </a:stretch>
        </p:blipFill>
        <p:spPr bwMode="auto">
          <a:xfrm>
            <a:off x="8915400" y="1839338"/>
            <a:ext cx="2971800" cy="39518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97475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4. Genuinely Ecumenical</a:t>
            </a:r>
          </a:p>
        </p:txBody>
      </p:sp>
      <p:sp>
        <p:nvSpPr>
          <p:cNvPr id="9" name="Content Placeholder 8"/>
          <p:cNvSpPr>
            <a:spLocks noGrp="1"/>
          </p:cNvSpPr>
          <p:nvPr>
            <p:ph idx="1"/>
          </p:nvPr>
        </p:nvSpPr>
        <p:spPr>
          <a:xfrm>
            <a:off x="228600" y="1905000"/>
            <a:ext cx="7924800" cy="4023360"/>
          </a:xfrm>
        </p:spPr>
        <p:txBody>
          <a:bodyPr>
            <a:noAutofit/>
          </a:bodyPr>
          <a:lstStyle/>
          <a:p>
            <a:r>
              <a:rPr lang="en-US" sz="3600" dirty="0">
                <a:solidFill>
                  <a:schemeClr val="bg1"/>
                </a:solidFill>
              </a:rPr>
              <a:t>Things you might consider when writing your essay…</a:t>
            </a:r>
          </a:p>
          <a:p>
            <a:pPr lvl="1"/>
            <a:r>
              <a:rPr lang="en-US" sz="3200" dirty="0">
                <a:solidFill>
                  <a:schemeClr val="bg1"/>
                </a:solidFill>
              </a:rPr>
              <a:t>What are the benefits and costs of this ecumenical stance to the spiritual and academic life of the University?</a:t>
            </a:r>
          </a:p>
          <a:p>
            <a:pPr lvl="1"/>
            <a:r>
              <a:rPr lang="en-US" sz="3200" dirty="0">
                <a:solidFill>
                  <a:schemeClr val="bg1"/>
                </a:solidFill>
              </a:rPr>
              <a:t>What are the benefits and costs to your own spiritual development and professional work here?</a:t>
            </a:r>
            <a:endParaRPr lang="en-US" sz="2800" dirty="0">
              <a:solidFill>
                <a:schemeClr val="bg1"/>
              </a:solidFill>
            </a:endParaRPr>
          </a:p>
        </p:txBody>
      </p:sp>
      <p:sp>
        <p:nvSpPr>
          <p:cNvPr id="5" name="Date Placeholder 4"/>
          <p:cNvSpPr>
            <a:spLocks noGrp="1"/>
          </p:cNvSpPr>
          <p:nvPr>
            <p:ph type="dt" sz="half" idx="10"/>
          </p:nvPr>
        </p:nvSpPr>
        <p:spPr/>
        <p:txBody>
          <a:bodyPr/>
          <a:lstStyle/>
          <a:p>
            <a:fld id="{AF182257-43A3-4DFC-9B2B-BA2C0AB293B7}" type="datetime1">
              <a:rPr lang="en-US" smtClean="0"/>
              <a:t>9/16/2021</a:t>
            </a:fld>
            <a:endParaRPr lang="en-US"/>
          </a:p>
        </p:txBody>
      </p:sp>
      <p:sp>
        <p:nvSpPr>
          <p:cNvPr id="3" name="Footer Placeholder 2"/>
          <p:cNvSpPr>
            <a:spLocks noGrp="1"/>
          </p:cNvSpPr>
          <p:nvPr>
            <p:ph type="ftr" sz="quarter" idx="11"/>
          </p:nvPr>
        </p:nvSpPr>
        <p:spPr/>
        <p:txBody>
          <a:bodyPr/>
          <a:lstStyle/>
          <a:p>
            <a:r>
              <a:rPr lang="en-US"/>
              <a:t>Writing Faith Development Narratives</a:t>
            </a:r>
          </a:p>
        </p:txBody>
      </p:sp>
      <p:sp>
        <p:nvSpPr>
          <p:cNvPr id="6" name="Slide Number Placeholder 5"/>
          <p:cNvSpPr>
            <a:spLocks noGrp="1"/>
          </p:cNvSpPr>
          <p:nvPr>
            <p:ph type="sldNum" sz="quarter" idx="12"/>
          </p:nvPr>
        </p:nvSpPr>
        <p:spPr/>
        <p:txBody>
          <a:bodyPr/>
          <a:lstStyle/>
          <a:p>
            <a:fld id="{36B37BA4-CFA2-425C-A9C7-C4B54AEF869C}" type="slidenum">
              <a:rPr lang="en-US" smtClean="0"/>
              <a:pPr/>
              <a:t>37</a:t>
            </a:fld>
            <a:endParaRPr lang="en-US"/>
          </a:p>
        </p:txBody>
      </p:sp>
      <p:pic>
        <p:nvPicPr>
          <p:cNvPr id="11" name="Picture 12" descr="http://perchristumblog.files.wordpress.com/2009/03/crucifix.jpg?w=376&amp;h=500"/>
          <p:cNvPicPr>
            <a:picLocks noChangeAspect="1" noChangeArrowheads="1"/>
          </p:cNvPicPr>
          <p:nvPr/>
        </p:nvPicPr>
        <p:blipFill>
          <a:blip r:embed="rId3" cstate="print"/>
          <a:srcRect/>
          <a:stretch>
            <a:fillRect/>
          </a:stretch>
        </p:blipFill>
        <p:spPr bwMode="auto">
          <a:xfrm>
            <a:off x="8915400" y="1839338"/>
            <a:ext cx="2971800" cy="39518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73026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fade">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27037"/>
            <a:ext cx="10896600" cy="1325563"/>
          </a:xfrm>
        </p:spPr>
        <p:txBody>
          <a:bodyPr>
            <a:normAutofit/>
          </a:bodyPr>
          <a:lstStyle/>
          <a:p>
            <a:r>
              <a:rPr lang="en-US" sz="4800" b="1" dirty="0">
                <a:solidFill>
                  <a:schemeClr val="bg1"/>
                </a:solidFill>
              </a:rPr>
              <a:t>“Therefore…</a:t>
            </a:r>
          </a:p>
        </p:txBody>
      </p:sp>
      <p:sp>
        <p:nvSpPr>
          <p:cNvPr id="9" name="Content Placeholder 8"/>
          <p:cNvSpPr>
            <a:spLocks noGrp="1"/>
          </p:cNvSpPr>
          <p:nvPr>
            <p:ph idx="1"/>
          </p:nvPr>
        </p:nvSpPr>
        <p:spPr>
          <a:xfrm>
            <a:off x="457200" y="1463040"/>
            <a:ext cx="7391400" cy="4556760"/>
          </a:xfrm>
        </p:spPr>
        <p:txBody>
          <a:bodyPr>
            <a:noAutofit/>
          </a:bodyPr>
          <a:lstStyle/>
          <a:p>
            <a:pPr marL="0" indent="0">
              <a:buNone/>
            </a:pPr>
            <a:r>
              <a:rPr lang="en-US" sz="2800" i="1" dirty="0">
                <a:solidFill>
                  <a:schemeClr val="bg1"/>
                </a:solidFill>
              </a:rPr>
              <a:t>…we commit ourselves to this faith, and to these shaping influences that define our community of faith, and we pledge ourselves, with humility and conviction, to live as best we know how in loving relationship with Jesus Christ and in faithful service to others.  This we believe to be the defining center of our lives and the guiding aspiration of our life in community at Seattle Pacific University.”</a:t>
            </a:r>
          </a:p>
        </p:txBody>
      </p:sp>
      <p:sp>
        <p:nvSpPr>
          <p:cNvPr id="5" name="Date Placeholder 4"/>
          <p:cNvSpPr>
            <a:spLocks noGrp="1"/>
          </p:cNvSpPr>
          <p:nvPr>
            <p:ph type="dt" sz="half" idx="10"/>
          </p:nvPr>
        </p:nvSpPr>
        <p:spPr/>
        <p:txBody>
          <a:bodyPr/>
          <a:lstStyle/>
          <a:p>
            <a:fld id="{AF182257-43A3-4DFC-9B2B-BA2C0AB293B7}" type="datetime1">
              <a:rPr lang="en-US" smtClean="0"/>
              <a:t>9/16/2021</a:t>
            </a:fld>
            <a:endParaRPr lang="en-US"/>
          </a:p>
        </p:txBody>
      </p:sp>
      <p:sp>
        <p:nvSpPr>
          <p:cNvPr id="3" name="Footer Placeholder 2"/>
          <p:cNvSpPr>
            <a:spLocks noGrp="1"/>
          </p:cNvSpPr>
          <p:nvPr>
            <p:ph type="ftr" sz="quarter" idx="11"/>
          </p:nvPr>
        </p:nvSpPr>
        <p:spPr/>
        <p:txBody>
          <a:bodyPr/>
          <a:lstStyle/>
          <a:p>
            <a:r>
              <a:rPr lang="en-US"/>
              <a:t>Writing Faith Development Narratives</a:t>
            </a:r>
          </a:p>
        </p:txBody>
      </p:sp>
      <p:sp>
        <p:nvSpPr>
          <p:cNvPr id="6" name="Slide Number Placeholder 5"/>
          <p:cNvSpPr>
            <a:spLocks noGrp="1"/>
          </p:cNvSpPr>
          <p:nvPr>
            <p:ph type="sldNum" sz="quarter" idx="12"/>
          </p:nvPr>
        </p:nvSpPr>
        <p:spPr/>
        <p:txBody>
          <a:bodyPr/>
          <a:lstStyle/>
          <a:p>
            <a:fld id="{36B37BA4-CFA2-425C-A9C7-C4B54AEF869C}" type="slidenum">
              <a:rPr lang="en-US" smtClean="0"/>
              <a:pPr/>
              <a:t>38</a:t>
            </a:fld>
            <a:endParaRPr lang="en-US"/>
          </a:p>
        </p:txBody>
      </p:sp>
      <p:pic>
        <p:nvPicPr>
          <p:cNvPr id="11" name="Picture 12" descr="http://perchristumblog.files.wordpress.com/2009/03/crucifix.jpg?w=376&amp;h=500"/>
          <p:cNvPicPr>
            <a:picLocks noChangeAspect="1" noChangeArrowheads="1"/>
          </p:cNvPicPr>
          <p:nvPr/>
        </p:nvPicPr>
        <p:blipFill>
          <a:blip r:embed="rId3" cstate="print"/>
          <a:srcRect/>
          <a:stretch>
            <a:fillRect/>
          </a:stretch>
        </p:blipFill>
        <p:spPr bwMode="auto">
          <a:xfrm>
            <a:off x="7357845" y="4270421"/>
            <a:ext cx="1524000" cy="20265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7" name="Picture 6"/>
          <p:cNvPicPr>
            <a:picLocks noChangeAspect="1"/>
          </p:cNvPicPr>
          <p:nvPr/>
        </p:nvPicPr>
        <p:blipFill>
          <a:blip r:embed="rId4"/>
          <a:stretch>
            <a:fillRect/>
          </a:stretch>
        </p:blipFill>
        <p:spPr>
          <a:xfrm>
            <a:off x="7750610" y="1829842"/>
            <a:ext cx="1719979" cy="2175120"/>
          </a:xfrm>
          <a:prstGeom prst="rect">
            <a:avLst/>
          </a:prstGeom>
        </p:spPr>
      </p:pic>
      <p:pic>
        <p:nvPicPr>
          <p:cNvPr id="8" name="Picture 7"/>
          <p:cNvPicPr>
            <a:picLocks noChangeAspect="1"/>
          </p:cNvPicPr>
          <p:nvPr/>
        </p:nvPicPr>
        <p:blipFill>
          <a:blip r:embed="rId5"/>
          <a:stretch>
            <a:fillRect/>
          </a:stretch>
        </p:blipFill>
        <p:spPr>
          <a:xfrm>
            <a:off x="9906000" y="2982053"/>
            <a:ext cx="2072839" cy="1557930"/>
          </a:xfrm>
          <a:prstGeom prst="rect">
            <a:avLst/>
          </a:prstGeom>
        </p:spPr>
      </p:pic>
      <p:pic>
        <p:nvPicPr>
          <p:cNvPr id="10" name="Picture 9"/>
          <p:cNvPicPr>
            <a:picLocks noChangeAspect="1"/>
          </p:cNvPicPr>
          <p:nvPr/>
        </p:nvPicPr>
        <p:blipFill>
          <a:blip r:embed="rId6"/>
          <a:stretch>
            <a:fillRect/>
          </a:stretch>
        </p:blipFill>
        <p:spPr>
          <a:xfrm>
            <a:off x="9677400" y="79343"/>
            <a:ext cx="2042147" cy="2765887"/>
          </a:xfrm>
          <a:prstGeom prst="rect">
            <a:avLst/>
          </a:prstGeom>
        </p:spPr>
      </p:pic>
      <p:pic>
        <p:nvPicPr>
          <p:cNvPr id="12" name="Picture 11"/>
          <p:cNvPicPr>
            <a:picLocks noChangeAspect="1"/>
          </p:cNvPicPr>
          <p:nvPr/>
        </p:nvPicPr>
        <p:blipFill>
          <a:blip r:embed="rId7"/>
          <a:stretch>
            <a:fillRect/>
          </a:stretch>
        </p:blipFill>
        <p:spPr>
          <a:xfrm>
            <a:off x="9370446" y="4676805"/>
            <a:ext cx="1887236" cy="1715669"/>
          </a:xfrm>
          <a:prstGeom prst="rect">
            <a:avLst/>
          </a:prstGeom>
        </p:spPr>
      </p:pic>
    </p:spTree>
    <p:extLst>
      <p:ext uri="{BB962C8B-B14F-4D97-AF65-F5344CB8AC3E}">
        <p14:creationId xmlns:p14="http://schemas.microsoft.com/office/powerpoint/2010/main" val="253893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bg1"/>
                </a:solidFill>
              </a:rPr>
              <a:t>Opening sharing</a:t>
            </a:r>
          </a:p>
        </p:txBody>
      </p:sp>
      <p:sp>
        <p:nvSpPr>
          <p:cNvPr id="3" name="Content Placeholder 2"/>
          <p:cNvSpPr>
            <a:spLocks noGrp="1"/>
          </p:cNvSpPr>
          <p:nvPr>
            <p:ph idx="1"/>
          </p:nvPr>
        </p:nvSpPr>
        <p:spPr>
          <a:xfrm>
            <a:off x="838200" y="1744662"/>
            <a:ext cx="10515600" cy="4351338"/>
          </a:xfrm>
        </p:spPr>
        <p:txBody>
          <a:bodyPr>
            <a:noAutofit/>
          </a:bodyPr>
          <a:lstStyle/>
          <a:p>
            <a:r>
              <a:rPr lang="en-US" sz="3600" dirty="0">
                <a:solidFill>
                  <a:schemeClr val="bg1"/>
                </a:solidFill>
              </a:rPr>
              <a:t>O</a:t>
            </a:r>
            <a:r>
              <a:rPr lang="en-US" sz="3600" i="1" dirty="0">
                <a:solidFill>
                  <a:schemeClr val="bg1"/>
                </a:solidFill>
              </a:rPr>
              <a:t>rthodox</a:t>
            </a:r>
            <a:r>
              <a:rPr lang="en-US" sz="3600" dirty="0">
                <a:solidFill>
                  <a:schemeClr val="bg1"/>
                </a:solidFill>
              </a:rPr>
              <a:t>, </a:t>
            </a:r>
            <a:r>
              <a:rPr lang="en-US" sz="3600" i="1" dirty="0">
                <a:solidFill>
                  <a:schemeClr val="bg1"/>
                </a:solidFill>
              </a:rPr>
              <a:t>Evangelical</a:t>
            </a:r>
            <a:r>
              <a:rPr lang="en-US" sz="3600" dirty="0">
                <a:solidFill>
                  <a:schemeClr val="bg1"/>
                </a:solidFill>
              </a:rPr>
              <a:t>, </a:t>
            </a:r>
            <a:r>
              <a:rPr lang="en-US" sz="3600" i="1" dirty="0">
                <a:solidFill>
                  <a:schemeClr val="bg1"/>
                </a:solidFill>
              </a:rPr>
              <a:t>Wesleyan</a:t>
            </a:r>
            <a:r>
              <a:rPr lang="en-US" sz="3600" dirty="0">
                <a:solidFill>
                  <a:schemeClr val="bg1"/>
                </a:solidFill>
              </a:rPr>
              <a:t>, </a:t>
            </a:r>
            <a:r>
              <a:rPr lang="en-US" sz="3600" i="1" dirty="0">
                <a:solidFill>
                  <a:schemeClr val="bg1"/>
                </a:solidFill>
              </a:rPr>
              <a:t>Ecumenical</a:t>
            </a:r>
            <a:r>
              <a:rPr lang="en-US" sz="3600" dirty="0">
                <a:solidFill>
                  <a:schemeClr val="bg1"/>
                </a:solidFill>
              </a:rPr>
              <a:t>.</a:t>
            </a:r>
          </a:p>
          <a:p>
            <a:pPr lvl="1"/>
            <a:r>
              <a:rPr lang="en-US" sz="3000" dirty="0">
                <a:solidFill>
                  <a:schemeClr val="bg1"/>
                </a:solidFill>
              </a:rPr>
              <a:t>Which of these four terms is </a:t>
            </a:r>
            <a:r>
              <a:rPr lang="en-US" sz="3000" i="1" dirty="0">
                <a:solidFill>
                  <a:schemeClr val="bg1"/>
                </a:solidFill>
              </a:rPr>
              <a:t>most</a:t>
            </a:r>
            <a:r>
              <a:rPr lang="en-US" sz="3000" dirty="0">
                <a:solidFill>
                  <a:schemeClr val="bg1"/>
                </a:solidFill>
              </a:rPr>
              <a:t> </a:t>
            </a:r>
            <a:r>
              <a:rPr lang="en-US" sz="3000" i="1" dirty="0">
                <a:solidFill>
                  <a:schemeClr val="bg1"/>
                </a:solidFill>
              </a:rPr>
              <a:t>central </a:t>
            </a:r>
            <a:r>
              <a:rPr lang="en-US" sz="3000" dirty="0">
                <a:solidFill>
                  <a:schemeClr val="bg1"/>
                </a:solidFill>
              </a:rPr>
              <a:t>to the way you understand yourself as a Christian and as a Christian teaching scholar? Why?</a:t>
            </a:r>
          </a:p>
          <a:p>
            <a:pPr lvl="1"/>
            <a:endParaRPr lang="en-US" sz="1600" dirty="0">
              <a:solidFill>
                <a:schemeClr val="bg1"/>
              </a:solidFill>
            </a:endParaRPr>
          </a:p>
          <a:p>
            <a:pPr lvl="1"/>
            <a:r>
              <a:rPr lang="en-US" sz="3000" dirty="0">
                <a:solidFill>
                  <a:schemeClr val="bg1"/>
                </a:solidFill>
              </a:rPr>
              <a:t>Which of these four terms is </a:t>
            </a:r>
            <a:r>
              <a:rPr lang="en-US" sz="3000" i="1" dirty="0">
                <a:solidFill>
                  <a:schemeClr val="bg1"/>
                </a:solidFill>
              </a:rPr>
              <a:t>least central </a:t>
            </a:r>
            <a:r>
              <a:rPr lang="en-US" sz="3000" dirty="0">
                <a:solidFill>
                  <a:schemeClr val="bg1"/>
                </a:solidFill>
              </a:rPr>
              <a:t>to the way you understand yourself as a Christian and as a Christian teaching scholar? Why?</a:t>
            </a:r>
          </a:p>
        </p:txBody>
      </p:sp>
      <p:sp>
        <p:nvSpPr>
          <p:cNvPr id="4" name="Date Placeholder 3"/>
          <p:cNvSpPr>
            <a:spLocks noGrp="1"/>
          </p:cNvSpPr>
          <p:nvPr>
            <p:ph type="dt" sz="half" idx="10"/>
          </p:nvPr>
        </p:nvSpPr>
        <p:spPr/>
        <p:txBody>
          <a:bodyPr/>
          <a:lstStyle/>
          <a:p>
            <a:fld id="{1451D853-2884-4126-879C-56A06C33C3FE}" type="datetime1">
              <a:rPr lang="en-US" smtClean="0"/>
              <a:t>9/16/2021</a:t>
            </a:fld>
            <a:endParaRPr lang="en-US"/>
          </a:p>
        </p:txBody>
      </p:sp>
      <p:sp>
        <p:nvSpPr>
          <p:cNvPr id="6" name="Footer Placeholder 5"/>
          <p:cNvSpPr>
            <a:spLocks noGrp="1"/>
          </p:cNvSpPr>
          <p:nvPr>
            <p:ph type="ftr" sz="quarter" idx="11"/>
          </p:nvPr>
        </p:nvSpPr>
        <p:spPr/>
        <p:txBody>
          <a:bodyPr/>
          <a:lstStyle/>
          <a:p>
            <a:r>
              <a:rPr lang="en-US"/>
              <a:t>Writing Faith Development Narratives</a:t>
            </a:r>
          </a:p>
        </p:txBody>
      </p:sp>
      <p:sp>
        <p:nvSpPr>
          <p:cNvPr id="5" name="Slide Number Placeholder 4"/>
          <p:cNvSpPr>
            <a:spLocks noGrp="1"/>
          </p:cNvSpPr>
          <p:nvPr>
            <p:ph type="sldNum" sz="quarter" idx="12"/>
          </p:nvPr>
        </p:nvSpPr>
        <p:spPr/>
        <p:txBody>
          <a:bodyPr/>
          <a:lstStyle/>
          <a:p>
            <a:fld id="{36B37BA4-CFA2-425C-A9C7-C4B54AEF869C}" type="slidenum">
              <a:rPr lang="en-US" smtClean="0"/>
              <a:pPr/>
              <a:t>39</a:t>
            </a:fld>
            <a:endParaRPr lang="en-US"/>
          </a:p>
        </p:txBody>
      </p:sp>
    </p:spTree>
    <p:extLst>
      <p:ext uri="{BB962C8B-B14F-4D97-AF65-F5344CB8AC3E}">
        <p14:creationId xmlns:p14="http://schemas.microsoft.com/office/powerpoint/2010/main" val="2233261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838200" y="365125"/>
            <a:ext cx="10972800" cy="1325563"/>
          </a:xfrm>
        </p:spPr>
        <p:txBody>
          <a:bodyPr/>
          <a:lstStyle/>
          <a:p>
            <a:r>
              <a:rPr lang="en-US" b="1" dirty="0">
                <a:solidFill>
                  <a:schemeClr val="bg1"/>
                </a:solidFill>
              </a:rPr>
              <a:t>Charles Wesley, “And Are We Yet Alive?” (1749)</a:t>
            </a:r>
          </a:p>
        </p:txBody>
      </p:sp>
      <p:sp>
        <p:nvSpPr>
          <p:cNvPr id="6" name="Content Placeholder 5">
            <a:extLst>
              <a:ext uri="{FF2B5EF4-FFF2-40B4-BE49-F238E27FC236}">
                <a16:creationId xmlns:a16="http://schemas.microsoft.com/office/drawing/2014/main" id="{76ED9A00-6798-48AD-BE43-C00CC9B534C9}"/>
              </a:ext>
            </a:extLst>
          </p:cNvPr>
          <p:cNvSpPr>
            <a:spLocks noGrp="1"/>
          </p:cNvSpPr>
          <p:nvPr>
            <p:ph idx="1"/>
          </p:nvPr>
        </p:nvSpPr>
        <p:spPr>
          <a:xfrm>
            <a:off x="2819400" y="1690688"/>
            <a:ext cx="8534400" cy="4665662"/>
          </a:xfrm>
        </p:spPr>
        <p:txBody>
          <a:bodyPr>
            <a:normAutofit/>
          </a:bodyPr>
          <a:lstStyle/>
          <a:p>
            <a:pPr marL="0" indent="0" algn="l">
              <a:buNone/>
            </a:pPr>
            <a:r>
              <a:rPr lang="en-US" sz="3200" b="0" i="0" dirty="0">
                <a:solidFill>
                  <a:schemeClr val="bg1"/>
                </a:solidFill>
                <a:effectLst/>
              </a:rPr>
              <a:t>5. Then let us make our boast</a:t>
            </a:r>
            <a:br>
              <a:rPr lang="en-US" sz="3200" b="0" i="0" dirty="0">
                <a:solidFill>
                  <a:schemeClr val="bg1"/>
                </a:solidFill>
                <a:effectLst/>
              </a:rPr>
            </a:br>
            <a:r>
              <a:rPr lang="en-US" sz="3200" b="0" i="0" dirty="0">
                <a:solidFill>
                  <a:schemeClr val="bg1"/>
                </a:solidFill>
                <a:effectLst/>
              </a:rPr>
              <a:t>Of His redeeming power,</a:t>
            </a:r>
            <a:br>
              <a:rPr lang="en-US" sz="3200" b="0" i="0" dirty="0">
                <a:solidFill>
                  <a:schemeClr val="bg1"/>
                </a:solidFill>
                <a:effectLst/>
              </a:rPr>
            </a:br>
            <a:r>
              <a:rPr lang="en-US" sz="3200" b="0" i="0" dirty="0">
                <a:solidFill>
                  <a:schemeClr val="bg1"/>
                </a:solidFill>
                <a:effectLst/>
              </a:rPr>
              <a:t>Which saves us to the uttermost,</a:t>
            </a:r>
            <a:br>
              <a:rPr lang="en-US" sz="3200" b="0" i="0" dirty="0">
                <a:solidFill>
                  <a:schemeClr val="bg1"/>
                </a:solidFill>
                <a:effectLst/>
              </a:rPr>
            </a:br>
            <a:r>
              <a:rPr lang="en-US" sz="3200" b="0" i="0" dirty="0">
                <a:solidFill>
                  <a:schemeClr val="bg1"/>
                </a:solidFill>
                <a:effectLst/>
              </a:rPr>
              <a:t>Till we can sin no more.</a:t>
            </a:r>
            <a:br>
              <a:rPr lang="en-US" sz="3200" b="0" i="0" dirty="0">
                <a:solidFill>
                  <a:schemeClr val="bg1"/>
                </a:solidFill>
                <a:effectLst/>
              </a:rPr>
            </a:br>
            <a:endParaRPr lang="en-US" sz="3200" b="0" i="0" dirty="0">
              <a:solidFill>
                <a:schemeClr val="bg1"/>
              </a:solidFill>
              <a:effectLst/>
            </a:endParaRPr>
          </a:p>
          <a:p>
            <a:pPr marL="0" indent="0" algn="l">
              <a:buNone/>
            </a:pPr>
            <a:r>
              <a:rPr lang="en-US" sz="3200" b="0" i="0" dirty="0">
                <a:solidFill>
                  <a:schemeClr val="bg1"/>
                </a:solidFill>
                <a:effectLst/>
              </a:rPr>
              <a:t>6. Let us take up the cross</a:t>
            </a:r>
            <a:br>
              <a:rPr lang="en-US" sz="3200" b="0" i="0" dirty="0">
                <a:solidFill>
                  <a:schemeClr val="bg1"/>
                </a:solidFill>
                <a:effectLst/>
              </a:rPr>
            </a:br>
            <a:r>
              <a:rPr lang="en-US" sz="3200" b="0" i="0" dirty="0">
                <a:solidFill>
                  <a:schemeClr val="bg1"/>
                </a:solidFill>
                <a:effectLst/>
              </a:rPr>
              <a:t>Till we the crown obtain;</a:t>
            </a:r>
            <a:br>
              <a:rPr lang="en-US" sz="3200" b="0" i="0" dirty="0">
                <a:solidFill>
                  <a:schemeClr val="bg1"/>
                </a:solidFill>
                <a:effectLst/>
              </a:rPr>
            </a:br>
            <a:r>
              <a:rPr lang="en-US" sz="3200" b="0" i="0" dirty="0">
                <a:solidFill>
                  <a:schemeClr val="bg1"/>
                </a:solidFill>
                <a:effectLst/>
              </a:rPr>
              <a:t>And gladly reckon all things loss,</a:t>
            </a:r>
            <a:br>
              <a:rPr lang="en-US" sz="3200" b="0" i="0" dirty="0">
                <a:solidFill>
                  <a:schemeClr val="bg1"/>
                </a:solidFill>
                <a:effectLst/>
              </a:rPr>
            </a:br>
            <a:r>
              <a:rPr lang="en-US" sz="3200" b="0" i="0" dirty="0">
                <a:solidFill>
                  <a:schemeClr val="bg1"/>
                </a:solidFill>
                <a:effectLst/>
              </a:rPr>
              <a:t>So we may Jesus gain.</a:t>
            </a:r>
          </a:p>
        </p:txBody>
      </p:sp>
      <p:sp>
        <p:nvSpPr>
          <p:cNvPr id="2" name="Date Placeholder 1"/>
          <p:cNvSpPr>
            <a:spLocks noGrp="1"/>
          </p:cNvSpPr>
          <p:nvPr>
            <p:ph type="dt" sz="half" idx="10"/>
          </p:nvPr>
        </p:nvSpPr>
        <p:spPr/>
        <p:txBody>
          <a:bodyPr/>
          <a:lstStyle/>
          <a:p>
            <a:fld id="{862CA94B-209B-4878-B518-B8A06CC9F7A5}" type="datetime1">
              <a:rPr lang="en-US" smtClean="0"/>
              <a:t>9/16/2021</a:t>
            </a:fld>
            <a:endParaRPr lang="en-US"/>
          </a:p>
        </p:txBody>
      </p:sp>
      <p:sp>
        <p:nvSpPr>
          <p:cNvPr id="3" name="Footer Placeholder 2"/>
          <p:cNvSpPr>
            <a:spLocks noGrp="1"/>
          </p:cNvSpPr>
          <p:nvPr>
            <p:ph type="ftr" sz="quarter" idx="11"/>
          </p:nvPr>
        </p:nvSpPr>
        <p:spPr/>
        <p:txBody>
          <a:bodyPr/>
          <a:lstStyle/>
          <a:p>
            <a:r>
              <a:rPr lang="en-US"/>
              <a:t>Writing Faith Development Narratives</a:t>
            </a:r>
          </a:p>
        </p:txBody>
      </p:sp>
      <p:sp>
        <p:nvSpPr>
          <p:cNvPr id="4" name="Slide Number Placeholder 3"/>
          <p:cNvSpPr>
            <a:spLocks noGrp="1"/>
          </p:cNvSpPr>
          <p:nvPr>
            <p:ph type="sldNum" sz="quarter" idx="12"/>
          </p:nvPr>
        </p:nvSpPr>
        <p:spPr/>
        <p:txBody>
          <a:bodyPr/>
          <a:lstStyle/>
          <a:p>
            <a:fld id="{36B37BA4-CFA2-425C-A9C7-C4B54AEF869C}" type="slidenum">
              <a:rPr lang="en-US" smtClean="0"/>
              <a:pPr/>
              <a:t>4</a:t>
            </a:fld>
            <a:endParaRPr lang="en-US"/>
          </a:p>
        </p:txBody>
      </p:sp>
    </p:spTree>
    <p:extLst>
      <p:ext uri="{BB962C8B-B14F-4D97-AF65-F5344CB8AC3E}">
        <p14:creationId xmlns:p14="http://schemas.microsoft.com/office/powerpoint/2010/main" val="38091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 y="3352800"/>
            <a:ext cx="5105400" cy="1219200"/>
          </a:xfrm>
        </p:spPr>
        <p:txBody>
          <a:bodyPr>
            <a:noAutofit/>
          </a:bodyPr>
          <a:lstStyle/>
          <a:p>
            <a:pPr algn="ctr"/>
            <a:r>
              <a:rPr lang="en-US" b="1" dirty="0">
                <a:solidFill>
                  <a:schemeClr val="bg1"/>
                </a:solidFill>
              </a:rPr>
              <a:t>IV. Continue the Conversation over Lunch!</a:t>
            </a:r>
            <a:endParaRPr lang="en-US" dirty="0">
              <a:solidFill>
                <a:schemeClr val="bg1"/>
              </a:solidFill>
            </a:endParaRPr>
          </a:p>
        </p:txBody>
      </p:sp>
      <p:sp>
        <p:nvSpPr>
          <p:cNvPr id="4" name="Date Placeholder 3"/>
          <p:cNvSpPr>
            <a:spLocks noGrp="1"/>
          </p:cNvSpPr>
          <p:nvPr>
            <p:ph type="dt" sz="half" idx="10"/>
          </p:nvPr>
        </p:nvSpPr>
        <p:spPr/>
        <p:txBody>
          <a:bodyPr/>
          <a:lstStyle/>
          <a:p>
            <a:fld id="{6ECFDBB5-5B64-4C33-89E5-F556DF865197}" type="datetime1">
              <a:rPr lang="en-US" smtClean="0"/>
              <a:t>9/16/2021</a:t>
            </a:fld>
            <a:endParaRPr lang="en-US"/>
          </a:p>
        </p:txBody>
      </p:sp>
      <p:sp>
        <p:nvSpPr>
          <p:cNvPr id="2" name="Footer Placeholder 1"/>
          <p:cNvSpPr>
            <a:spLocks noGrp="1"/>
          </p:cNvSpPr>
          <p:nvPr>
            <p:ph type="ftr" sz="quarter" idx="11"/>
          </p:nvPr>
        </p:nvSpPr>
        <p:spPr/>
        <p:txBody>
          <a:bodyPr/>
          <a:lstStyle/>
          <a:p>
            <a:r>
              <a:rPr lang="en-US"/>
              <a:t>Writing Faith Development Narratives</a:t>
            </a:r>
          </a:p>
        </p:txBody>
      </p:sp>
      <p:sp>
        <p:nvSpPr>
          <p:cNvPr id="5" name="Slide Number Placeholder 4"/>
          <p:cNvSpPr>
            <a:spLocks noGrp="1"/>
          </p:cNvSpPr>
          <p:nvPr>
            <p:ph type="sldNum" sz="quarter" idx="12"/>
          </p:nvPr>
        </p:nvSpPr>
        <p:spPr/>
        <p:txBody>
          <a:bodyPr/>
          <a:lstStyle/>
          <a:p>
            <a:fld id="{36B37BA4-CFA2-425C-A9C7-C4B54AEF869C}" type="slidenum">
              <a:rPr lang="en-US" smtClean="0"/>
              <a:pPr/>
              <a:t>40</a:t>
            </a:fld>
            <a:endParaRPr lang="en-US"/>
          </a:p>
        </p:txBody>
      </p:sp>
      <p:sp>
        <p:nvSpPr>
          <p:cNvPr id="3" name="TextBox 2"/>
          <p:cNvSpPr txBox="1"/>
          <p:nvPr/>
        </p:nvSpPr>
        <p:spPr>
          <a:xfrm>
            <a:off x="5410200" y="1295400"/>
            <a:ext cx="6629400" cy="4524315"/>
          </a:xfrm>
          <a:prstGeom prst="rect">
            <a:avLst/>
          </a:prstGeom>
          <a:noFill/>
        </p:spPr>
        <p:txBody>
          <a:bodyPr wrap="square" rtlCol="0">
            <a:spAutoFit/>
          </a:bodyPr>
          <a:lstStyle/>
          <a:p>
            <a:r>
              <a:rPr lang="en-US" sz="3200" dirty="0">
                <a:solidFill>
                  <a:schemeClr val="bg1"/>
                </a:solidFill>
              </a:rPr>
              <a:t>NOTE: Participation in this workshop entitles you to a consultation from the facilitator on a draft of your faith statement.</a:t>
            </a:r>
          </a:p>
          <a:p>
            <a:endParaRPr lang="en-US" sz="3200" dirty="0">
              <a:solidFill>
                <a:schemeClr val="bg1"/>
              </a:solidFill>
            </a:endParaRPr>
          </a:p>
          <a:p>
            <a:r>
              <a:rPr lang="en-US" sz="3200" dirty="0">
                <a:solidFill>
                  <a:schemeClr val="bg1"/>
                </a:solidFill>
              </a:rPr>
              <a:t>Please submit it to me at least two weeks before your tenure, promotion or third-year review file is due to your dean.</a:t>
            </a:r>
            <a:endParaRPr lang="en-US" sz="2800" dirty="0">
              <a:solidFill>
                <a:schemeClr val="bg1"/>
              </a:solidFill>
            </a:endParaRPr>
          </a:p>
        </p:txBody>
      </p:sp>
    </p:spTree>
    <p:extLst>
      <p:ext uri="{BB962C8B-B14F-4D97-AF65-F5344CB8AC3E}">
        <p14:creationId xmlns:p14="http://schemas.microsoft.com/office/powerpoint/2010/main" val="229733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b="1" dirty="0">
                <a:solidFill>
                  <a:schemeClr val="bg1"/>
                </a:solidFill>
              </a:rPr>
              <a:t>Unison Prayer</a:t>
            </a:r>
          </a:p>
        </p:txBody>
      </p:sp>
      <p:sp>
        <p:nvSpPr>
          <p:cNvPr id="15363" name="Rectangle 3"/>
          <p:cNvSpPr>
            <a:spLocks noGrp="1" noChangeArrowheads="1"/>
          </p:cNvSpPr>
          <p:nvPr>
            <p:ph idx="1"/>
          </p:nvPr>
        </p:nvSpPr>
        <p:spPr>
          <a:xfrm>
            <a:off x="838200" y="1825625"/>
            <a:ext cx="10515600" cy="4351338"/>
          </a:xfrm>
        </p:spPr>
        <p:txBody>
          <a:bodyPr>
            <a:normAutofit/>
          </a:bodyPr>
          <a:lstStyle/>
          <a:p>
            <a:pPr marL="0" indent="0">
              <a:lnSpc>
                <a:spcPct val="90000"/>
              </a:lnSpc>
              <a:buNone/>
            </a:pPr>
            <a:r>
              <a:rPr lang="en-US" sz="3200" dirty="0">
                <a:solidFill>
                  <a:schemeClr val="bg1"/>
                </a:solidFill>
                <a:cs typeface="Times New Roman" pitchFamily="18" charset="0"/>
              </a:rPr>
              <a:t>“Give us, O Lord, steadfast hearts that no unworthy thought can drag downward; unconquered hearts that no tribulation can wear out; upright hearts that no unworthy purpose may tempt aside. </a:t>
            </a:r>
          </a:p>
          <a:p>
            <a:pPr marL="0" indent="0">
              <a:lnSpc>
                <a:spcPct val="90000"/>
              </a:lnSpc>
              <a:buNone/>
            </a:pPr>
            <a:r>
              <a:rPr lang="en-US" sz="3200" dirty="0">
                <a:solidFill>
                  <a:schemeClr val="bg1"/>
                </a:solidFill>
                <a:cs typeface="Times New Roman" pitchFamily="18" charset="0"/>
              </a:rPr>
              <a:t>     Bestow upon us also, O Lord our God, understanding to know you, diligence in seeking you, wisdom to find you, and a faithfulness that may finally embrace you; through Jesus Christ our Lord. Amen.”</a:t>
            </a:r>
            <a:r>
              <a:rPr lang="en-US" sz="3200" dirty="0">
                <a:solidFill>
                  <a:schemeClr val="bg1"/>
                </a:solidFill>
              </a:rPr>
              <a:t> </a:t>
            </a:r>
          </a:p>
          <a:p>
            <a:pPr marL="0" indent="0">
              <a:lnSpc>
                <a:spcPct val="90000"/>
              </a:lnSpc>
              <a:buNone/>
            </a:pPr>
            <a:r>
              <a:rPr lang="en-US" sz="3200" dirty="0">
                <a:solidFill>
                  <a:schemeClr val="bg1"/>
                </a:solidFill>
              </a:rPr>
              <a:t>			(</a:t>
            </a:r>
            <a:r>
              <a:rPr lang="en-US" sz="3200" i="1" dirty="0">
                <a:solidFill>
                  <a:schemeClr val="bg1"/>
                </a:solidFill>
              </a:rPr>
              <a:t>St. Thomas Aquinas, 1225-74)</a:t>
            </a:r>
          </a:p>
        </p:txBody>
      </p:sp>
      <p:sp>
        <p:nvSpPr>
          <p:cNvPr id="2" name="Date Placeholder 1"/>
          <p:cNvSpPr>
            <a:spLocks noGrp="1"/>
          </p:cNvSpPr>
          <p:nvPr>
            <p:ph type="dt" sz="half" idx="10"/>
          </p:nvPr>
        </p:nvSpPr>
        <p:spPr/>
        <p:txBody>
          <a:bodyPr/>
          <a:lstStyle/>
          <a:p>
            <a:fld id="{862CA94B-209B-4878-B518-B8A06CC9F7A5}" type="datetime1">
              <a:rPr lang="en-US" smtClean="0"/>
              <a:t>9/16/2021</a:t>
            </a:fld>
            <a:endParaRPr lang="en-US"/>
          </a:p>
        </p:txBody>
      </p:sp>
      <p:sp>
        <p:nvSpPr>
          <p:cNvPr id="3" name="Footer Placeholder 2"/>
          <p:cNvSpPr>
            <a:spLocks noGrp="1"/>
          </p:cNvSpPr>
          <p:nvPr>
            <p:ph type="ftr" sz="quarter" idx="11"/>
          </p:nvPr>
        </p:nvSpPr>
        <p:spPr/>
        <p:txBody>
          <a:bodyPr/>
          <a:lstStyle/>
          <a:p>
            <a:r>
              <a:rPr lang="en-US"/>
              <a:t>Writing Faith Development Narratives</a:t>
            </a:r>
          </a:p>
        </p:txBody>
      </p:sp>
      <p:sp>
        <p:nvSpPr>
          <p:cNvPr id="4" name="Slide Number Placeholder 3"/>
          <p:cNvSpPr>
            <a:spLocks noGrp="1"/>
          </p:cNvSpPr>
          <p:nvPr>
            <p:ph type="sldNum" sz="quarter" idx="12"/>
          </p:nvPr>
        </p:nvSpPr>
        <p:spPr/>
        <p:txBody>
          <a:bodyPr/>
          <a:lstStyle/>
          <a:p>
            <a:fld id="{36B37BA4-CFA2-425C-A9C7-C4B54AEF869C}" type="slidenum">
              <a:rPr lang="en-US" smtClean="0"/>
              <a:pPr/>
              <a:t>5</a:t>
            </a:fld>
            <a:endParaRPr lang="en-US"/>
          </a:p>
        </p:txBody>
      </p:sp>
    </p:spTree>
    <p:extLst>
      <p:ext uri="{BB962C8B-B14F-4D97-AF65-F5344CB8AC3E}">
        <p14:creationId xmlns:p14="http://schemas.microsoft.com/office/powerpoint/2010/main" val="392064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Overview</a:t>
            </a:r>
          </a:p>
        </p:txBody>
      </p:sp>
      <p:sp>
        <p:nvSpPr>
          <p:cNvPr id="3" name="Content Placeholder 2"/>
          <p:cNvSpPr>
            <a:spLocks noGrp="1"/>
          </p:cNvSpPr>
          <p:nvPr>
            <p:ph idx="1"/>
          </p:nvPr>
        </p:nvSpPr>
        <p:spPr>
          <a:xfrm>
            <a:off x="1752600" y="2055813"/>
            <a:ext cx="9525000" cy="4121150"/>
          </a:xfrm>
        </p:spPr>
        <p:txBody>
          <a:bodyPr>
            <a:normAutofit/>
          </a:bodyPr>
          <a:lstStyle/>
          <a:p>
            <a:pPr marL="914400" indent="-777875">
              <a:buSzPct val="85000"/>
              <a:buFont typeface="+mj-lt"/>
              <a:buAutoNum type="romanUcPeriod"/>
            </a:pPr>
            <a:r>
              <a:rPr lang="en-US" sz="4400" dirty="0">
                <a:solidFill>
                  <a:schemeClr val="bg1"/>
                </a:solidFill>
              </a:rPr>
              <a:t>Introductions and Goals</a:t>
            </a:r>
          </a:p>
          <a:p>
            <a:pPr marL="914400" indent="-777875">
              <a:buSzPct val="85000"/>
              <a:buFont typeface="+mj-lt"/>
              <a:buAutoNum type="romanUcPeriod"/>
            </a:pPr>
            <a:r>
              <a:rPr lang="en-US" sz="4400" dirty="0">
                <a:solidFill>
                  <a:schemeClr val="bg1"/>
                </a:solidFill>
              </a:rPr>
              <a:t>Basic Elements </a:t>
            </a:r>
          </a:p>
          <a:p>
            <a:pPr marL="1050925" lvl="2" indent="0">
              <a:buSzPct val="85000"/>
              <a:buNone/>
            </a:pPr>
            <a:r>
              <a:rPr lang="en-US" sz="3200" i="1" dirty="0">
                <a:solidFill>
                  <a:schemeClr val="bg1"/>
                </a:solidFill>
              </a:rPr>
              <a:t>—Take a break—</a:t>
            </a:r>
          </a:p>
          <a:p>
            <a:pPr marL="914400" indent="-777875">
              <a:buSzPct val="85000"/>
              <a:buFont typeface="+mj-lt"/>
              <a:buAutoNum type="romanUcPeriod"/>
            </a:pPr>
            <a:r>
              <a:rPr lang="en-US" sz="4400" dirty="0">
                <a:solidFill>
                  <a:schemeClr val="bg1"/>
                </a:solidFill>
              </a:rPr>
              <a:t>A Close Look at the Faith Statement</a:t>
            </a:r>
          </a:p>
          <a:p>
            <a:pPr marL="914400" indent="-777875">
              <a:buSzPct val="85000"/>
              <a:buFont typeface="+mj-lt"/>
              <a:buAutoNum type="romanUcPeriod"/>
            </a:pPr>
            <a:r>
              <a:rPr lang="en-US" sz="4400" dirty="0">
                <a:solidFill>
                  <a:schemeClr val="bg1"/>
                </a:solidFill>
              </a:rPr>
              <a:t>Lunch and sharing</a:t>
            </a:r>
          </a:p>
        </p:txBody>
      </p:sp>
      <p:sp>
        <p:nvSpPr>
          <p:cNvPr id="4" name="Date Placeholder 3"/>
          <p:cNvSpPr>
            <a:spLocks noGrp="1"/>
          </p:cNvSpPr>
          <p:nvPr>
            <p:ph type="dt" sz="half" idx="10"/>
          </p:nvPr>
        </p:nvSpPr>
        <p:spPr/>
        <p:txBody>
          <a:bodyPr/>
          <a:lstStyle/>
          <a:p>
            <a:fld id="{D8AA3847-1A3A-4EC2-B3F3-BD95913ED2D8}" type="datetime1">
              <a:rPr lang="en-US" smtClean="0"/>
              <a:t>9/16/2021</a:t>
            </a:fld>
            <a:endParaRPr lang="en-US"/>
          </a:p>
        </p:txBody>
      </p:sp>
      <p:sp>
        <p:nvSpPr>
          <p:cNvPr id="6" name="Footer Placeholder 5"/>
          <p:cNvSpPr>
            <a:spLocks noGrp="1"/>
          </p:cNvSpPr>
          <p:nvPr>
            <p:ph type="ftr" sz="quarter" idx="11"/>
          </p:nvPr>
        </p:nvSpPr>
        <p:spPr/>
        <p:txBody>
          <a:bodyPr/>
          <a:lstStyle/>
          <a:p>
            <a:r>
              <a:rPr lang="en-US"/>
              <a:t>Writing Faith Development Narratives</a:t>
            </a:r>
          </a:p>
        </p:txBody>
      </p:sp>
      <p:sp>
        <p:nvSpPr>
          <p:cNvPr id="5" name="Slide Number Placeholder 4"/>
          <p:cNvSpPr>
            <a:spLocks noGrp="1"/>
          </p:cNvSpPr>
          <p:nvPr>
            <p:ph type="sldNum" sz="quarter" idx="12"/>
          </p:nvPr>
        </p:nvSpPr>
        <p:spPr/>
        <p:txBody>
          <a:bodyPr/>
          <a:lstStyle/>
          <a:p>
            <a:fld id="{36B37BA4-CFA2-425C-A9C7-C4B54AEF869C}" type="slidenum">
              <a:rPr lang="en-US" smtClean="0"/>
              <a:pPr/>
              <a:t>6</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sz="4800" b="1" dirty="0">
                <a:solidFill>
                  <a:schemeClr val="bg1"/>
                </a:solidFill>
              </a:rPr>
              <a:t>Self-Introductions</a:t>
            </a:r>
          </a:p>
        </p:txBody>
      </p:sp>
      <p:sp>
        <p:nvSpPr>
          <p:cNvPr id="7" name="Content Placeholder 6"/>
          <p:cNvSpPr>
            <a:spLocks noGrp="1"/>
          </p:cNvSpPr>
          <p:nvPr>
            <p:ph idx="1"/>
          </p:nvPr>
        </p:nvSpPr>
        <p:spPr>
          <a:xfrm>
            <a:off x="1295400" y="2057400"/>
            <a:ext cx="10163908" cy="4298950"/>
          </a:xfrm>
        </p:spPr>
        <p:txBody>
          <a:bodyPr>
            <a:noAutofit/>
          </a:bodyPr>
          <a:lstStyle/>
          <a:p>
            <a:pPr marL="651510" indent="-514350">
              <a:buSzPct val="85000"/>
              <a:buFont typeface="+mj-lt"/>
              <a:buAutoNum type="arabicPeriod"/>
            </a:pPr>
            <a:r>
              <a:rPr lang="en-US" sz="3600" dirty="0">
                <a:solidFill>
                  <a:schemeClr val="bg1"/>
                </a:solidFill>
              </a:rPr>
              <a:t>Name and Department</a:t>
            </a:r>
          </a:p>
          <a:p>
            <a:pPr marL="651510" indent="-514350">
              <a:buSzPct val="85000"/>
              <a:buFont typeface="+mj-lt"/>
              <a:buAutoNum type="arabicPeriod"/>
            </a:pPr>
            <a:r>
              <a:rPr lang="en-US" sz="3600" dirty="0">
                <a:solidFill>
                  <a:schemeClr val="bg1"/>
                </a:solidFill>
              </a:rPr>
              <a:t>Years of service at SPU</a:t>
            </a:r>
          </a:p>
          <a:p>
            <a:pPr marL="651510" indent="-514350">
              <a:buSzPct val="85000"/>
              <a:buFont typeface="+mj-lt"/>
              <a:buAutoNum type="arabicPeriod"/>
            </a:pPr>
            <a:r>
              <a:rPr lang="en-US" sz="3600" dirty="0">
                <a:solidFill>
                  <a:schemeClr val="bg1"/>
                </a:solidFill>
              </a:rPr>
              <a:t>What are you preparing for?  Tenure? Promotion? Pre-Tenure Review?</a:t>
            </a:r>
          </a:p>
          <a:p>
            <a:pPr marL="651510" indent="-514350">
              <a:buSzPct val="85000"/>
              <a:buFont typeface="+mj-lt"/>
              <a:buAutoNum type="arabicPeriod"/>
            </a:pPr>
            <a:r>
              <a:rPr lang="en-US" sz="3600" dirty="0">
                <a:solidFill>
                  <a:schemeClr val="bg1"/>
                </a:solidFill>
              </a:rPr>
              <a:t>Your Ecclesial Identity</a:t>
            </a:r>
          </a:p>
          <a:p>
            <a:pPr marL="1108710" lvl="1" indent="-514350">
              <a:buSzPct val="85000"/>
            </a:pPr>
            <a:r>
              <a:rPr lang="en-US" sz="3200" dirty="0">
                <a:solidFill>
                  <a:schemeClr val="bg1"/>
                </a:solidFill>
              </a:rPr>
              <a:t>What church tradition </a:t>
            </a:r>
            <a:r>
              <a:rPr lang="en-US" sz="3200" i="1" dirty="0">
                <a:solidFill>
                  <a:schemeClr val="bg1"/>
                </a:solidFill>
              </a:rPr>
              <a:t>formed </a:t>
            </a:r>
            <a:r>
              <a:rPr lang="en-US" sz="3200" dirty="0">
                <a:solidFill>
                  <a:schemeClr val="bg1"/>
                </a:solidFill>
              </a:rPr>
              <a:t>you (if any)</a:t>
            </a:r>
          </a:p>
          <a:p>
            <a:pPr marL="1108710" lvl="1" indent="-514350">
              <a:buSzPct val="85000"/>
            </a:pPr>
            <a:r>
              <a:rPr lang="en-US" sz="3200" dirty="0">
                <a:solidFill>
                  <a:schemeClr val="bg1"/>
                </a:solidFill>
              </a:rPr>
              <a:t>With whom do you now affiliate?</a:t>
            </a:r>
          </a:p>
        </p:txBody>
      </p:sp>
      <p:sp>
        <p:nvSpPr>
          <p:cNvPr id="4" name="Date Placeholder 3"/>
          <p:cNvSpPr>
            <a:spLocks noGrp="1"/>
          </p:cNvSpPr>
          <p:nvPr>
            <p:ph type="dt" sz="half" idx="10"/>
          </p:nvPr>
        </p:nvSpPr>
        <p:spPr/>
        <p:txBody>
          <a:bodyPr/>
          <a:lstStyle/>
          <a:p>
            <a:fld id="{B9B74731-58A9-47E9-8C1B-DC7E0B70AF49}" type="datetime1">
              <a:rPr lang="en-US" smtClean="0"/>
              <a:t>9/16/2021</a:t>
            </a:fld>
            <a:endParaRPr lang="en-US"/>
          </a:p>
        </p:txBody>
      </p:sp>
      <p:sp>
        <p:nvSpPr>
          <p:cNvPr id="2" name="Footer Placeholder 1"/>
          <p:cNvSpPr>
            <a:spLocks noGrp="1"/>
          </p:cNvSpPr>
          <p:nvPr>
            <p:ph type="ftr" sz="quarter" idx="11"/>
          </p:nvPr>
        </p:nvSpPr>
        <p:spPr/>
        <p:txBody>
          <a:bodyPr/>
          <a:lstStyle/>
          <a:p>
            <a:r>
              <a:rPr lang="en-US"/>
              <a:t>Writing Faith Development Narratives</a:t>
            </a:r>
          </a:p>
        </p:txBody>
      </p:sp>
      <p:sp>
        <p:nvSpPr>
          <p:cNvPr id="5" name="Slide Number Placeholder 4"/>
          <p:cNvSpPr>
            <a:spLocks noGrp="1"/>
          </p:cNvSpPr>
          <p:nvPr>
            <p:ph type="sldNum" sz="quarter" idx="12"/>
          </p:nvPr>
        </p:nvSpPr>
        <p:spPr/>
        <p:txBody>
          <a:bodyPr/>
          <a:lstStyle/>
          <a:p>
            <a:fld id="{36B37BA4-CFA2-425C-A9C7-C4B54AEF869C}" type="slidenum">
              <a:rPr lang="en-US" smtClean="0"/>
              <a:pPr/>
              <a:t>7</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4828"/>
            <a:ext cx="10515600" cy="1325563"/>
          </a:xfrm>
        </p:spPr>
        <p:txBody>
          <a:bodyPr/>
          <a:lstStyle/>
          <a:p>
            <a:r>
              <a:rPr lang="en-US" b="1" dirty="0">
                <a:solidFill>
                  <a:schemeClr val="bg1"/>
                </a:solidFill>
              </a:rPr>
              <a:t>Goals of Today’s Workshop</a:t>
            </a:r>
          </a:p>
        </p:txBody>
      </p:sp>
      <p:sp>
        <p:nvSpPr>
          <p:cNvPr id="3" name="Content Placeholder 2"/>
          <p:cNvSpPr>
            <a:spLocks noGrp="1"/>
          </p:cNvSpPr>
          <p:nvPr>
            <p:ph idx="1"/>
          </p:nvPr>
        </p:nvSpPr>
        <p:spPr>
          <a:xfrm>
            <a:off x="1295400" y="2209502"/>
            <a:ext cx="10058400" cy="3967163"/>
          </a:xfrm>
        </p:spPr>
        <p:txBody>
          <a:bodyPr>
            <a:normAutofit/>
          </a:bodyPr>
          <a:lstStyle/>
          <a:p>
            <a:pPr marL="137160" indent="0">
              <a:buSzPct val="80000"/>
              <a:buNone/>
            </a:pPr>
            <a:r>
              <a:rPr lang="en-US" sz="3600" b="1" u="sng" dirty="0">
                <a:solidFill>
                  <a:schemeClr val="bg1"/>
                </a:solidFill>
              </a:rPr>
              <a:t>Immediate goal</a:t>
            </a:r>
            <a:r>
              <a:rPr lang="en-US" sz="3600" dirty="0">
                <a:solidFill>
                  <a:schemeClr val="bg1"/>
                </a:solidFill>
              </a:rPr>
              <a:t>: to assist faculty in drafting the narrative of their faith journey and statement of their Christian convictions and practices, a document required in pre-tenure review and tenure application files.</a:t>
            </a:r>
          </a:p>
        </p:txBody>
      </p:sp>
      <p:sp>
        <p:nvSpPr>
          <p:cNvPr id="4" name="Date Placeholder 3"/>
          <p:cNvSpPr>
            <a:spLocks noGrp="1"/>
          </p:cNvSpPr>
          <p:nvPr>
            <p:ph type="dt" sz="half" idx="10"/>
          </p:nvPr>
        </p:nvSpPr>
        <p:spPr>
          <a:xfrm>
            <a:off x="838200" y="6356053"/>
            <a:ext cx="2743200" cy="365125"/>
          </a:xfrm>
        </p:spPr>
        <p:txBody>
          <a:bodyPr/>
          <a:lstStyle/>
          <a:p>
            <a:fld id="{1EF82B31-6B2F-423A-AF23-BD06997EBEDB}" type="datetime1">
              <a:rPr lang="en-US" smtClean="0"/>
              <a:t>9/16/2021</a:t>
            </a:fld>
            <a:endParaRPr lang="en-US"/>
          </a:p>
        </p:txBody>
      </p:sp>
      <p:sp>
        <p:nvSpPr>
          <p:cNvPr id="6" name="Footer Placeholder 5"/>
          <p:cNvSpPr>
            <a:spLocks noGrp="1"/>
          </p:cNvSpPr>
          <p:nvPr>
            <p:ph type="ftr" sz="quarter" idx="11"/>
          </p:nvPr>
        </p:nvSpPr>
        <p:spPr>
          <a:xfrm>
            <a:off x="4038600" y="6356053"/>
            <a:ext cx="4114800" cy="365125"/>
          </a:xfrm>
        </p:spPr>
        <p:txBody>
          <a:bodyPr/>
          <a:lstStyle/>
          <a:p>
            <a:r>
              <a:rPr lang="en-US"/>
              <a:t>Writing Faith Development Narratives</a:t>
            </a:r>
          </a:p>
        </p:txBody>
      </p:sp>
      <p:sp>
        <p:nvSpPr>
          <p:cNvPr id="5" name="Slide Number Placeholder 4"/>
          <p:cNvSpPr>
            <a:spLocks noGrp="1"/>
          </p:cNvSpPr>
          <p:nvPr>
            <p:ph type="sldNum" sz="quarter" idx="12"/>
          </p:nvPr>
        </p:nvSpPr>
        <p:spPr>
          <a:xfrm>
            <a:off x="8610600" y="6356053"/>
            <a:ext cx="2743200" cy="365125"/>
          </a:xfrm>
        </p:spPr>
        <p:txBody>
          <a:bodyPr/>
          <a:lstStyle/>
          <a:p>
            <a:fld id="{36B37BA4-CFA2-425C-A9C7-C4B54AEF869C}" type="slidenum">
              <a:rPr lang="en-US" smtClean="0"/>
              <a:pPr/>
              <a:t>8</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1"/>
                </a:solidFill>
              </a:rPr>
              <a:t>Goals of Today’s Workshop</a:t>
            </a:r>
          </a:p>
        </p:txBody>
      </p:sp>
      <p:sp>
        <p:nvSpPr>
          <p:cNvPr id="3" name="Content Placeholder 2"/>
          <p:cNvSpPr>
            <a:spLocks noGrp="1"/>
          </p:cNvSpPr>
          <p:nvPr>
            <p:ph idx="1"/>
          </p:nvPr>
        </p:nvSpPr>
        <p:spPr/>
        <p:txBody>
          <a:bodyPr>
            <a:normAutofit/>
          </a:bodyPr>
          <a:lstStyle/>
          <a:p>
            <a:pPr marL="137160" indent="0">
              <a:buSzPct val="80000"/>
              <a:buNone/>
            </a:pPr>
            <a:r>
              <a:rPr lang="en-US" sz="3600" b="1" u="sng" dirty="0">
                <a:solidFill>
                  <a:schemeClr val="bg1"/>
                </a:solidFill>
              </a:rPr>
              <a:t>Note</a:t>
            </a:r>
            <a:r>
              <a:rPr lang="en-US" sz="3600" dirty="0">
                <a:solidFill>
                  <a:schemeClr val="bg1"/>
                </a:solidFill>
              </a:rPr>
              <a:t>: The goal is </a:t>
            </a:r>
            <a:r>
              <a:rPr lang="en-US" sz="3600" i="1" dirty="0">
                <a:solidFill>
                  <a:schemeClr val="bg1"/>
                </a:solidFill>
              </a:rPr>
              <a:t>not </a:t>
            </a:r>
            <a:r>
              <a:rPr lang="en-US" sz="3600" dirty="0">
                <a:solidFill>
                  <a:schemeClr val="bg1"/>
                </a:solidFill>
              </a:rPr>
              <a:t>to dictate what SPU faculty are “supposed” to believe…or say they believe…in order to receive tenure or promotion.</a:t>
            </a:r>
          </a:p>
          <a:p>
            <a:pPr marL="137160" indent="0">
              <a:buSzPct val="80000"/>
              <a:buNone/>
            </a:pPr>
            <a:endParaRPr lang="en-US" sz="1200" dirty="0">
              <a:solidFill>
                <a:schemeClr val="bg1"/>
              </a:solidFill>
            </a:endParaRPr>
          </a:p>
          <a:p>
            <a:pPr marL="137160" indent="0">
              <a:buSzPct val="80000"/>
              <a:buNone/>
            </a:pPr>
            <a:r>
              <a:rPr lang="en-US" sz="3600" i="1" dirty="0">
                <a:solidFill>
                  <a:schemeClr val="bg1"/>
                </a:solidFill>
              </a:rPr>
              <a:t>Rather, the goal is to help SPU faculty reflect critically on the extent to which, and the ways in which, their personal faith is </a:t>
            </a:r>
            <a:r>
              <a:rPr lang="en-US" sz="3600" dirty="0">
                <a:solidFill>
                  <a:schemeClr val="bg1"/>
                </a:solidFill>
              </a:rPr>
              <a:t>congruent</a:t>
            </a:r>
            <a:r>
              <a:rPr lang="en-US" sz="3600" i="1" dirty="0">
                <a:solidFill>
                  <a:schemeClr val="bg1"/>
                </a:solidFill>
              </a:rPr>
              <a:t> with the University’s official Statement of Faith.</a:t>
            </a:r>
          </a:p>
        </p:txBody>
      </p:sp>
      <p:sp>
        <p:nvSpPr>
          <p:cNvPr id="4" name="Date Placeholder 3"/>
          <p:cNvSpPr>
            <a:spLocks noGrp="1"/>
          </p:cNvSpPr>
          <p:nvPr>
            <p:ph type="dt" sz="half" idx="10"/>
          </p:nvPr>
        </p:nvSpPr>
        <p:spPr/>
        <p:txBody>
          <a:bodyPr/>
          <a:lstStyle/>
          <a:p>
            <a:fld id="{1EF82B31-6B2F-423A-AF23-BD06997EBEDB}" type="datetime1">
              <a:rPr lang="en-US" smtClean="0"/>
              <a:t>9/16/2021</a:t>
            </a:fld>
            <a:endParaRPr lang="en-US"/>
          </a:p>
        </p:txBody>
      </p:sp>
      <p:sp>
        <p:nvSpPr>
          <p:cNvPr id="6" name="Footer Placeholder 5"/>
          <p:cNvSpPr>
            <a:spLocks noGrp="1"/>
          </p:cNvSpPr>
          <p:nvPr>
            <p:ph type="ftr" sz="quarter" idx="11"/>
          </p:nvPr>
        </p:nvSpPr>
        <p:spPr/>
        <p:txBody>
          <a:bodyPr/>
          <a:lstStyle/>
          <a:p>
            <a:r>
              <a:rPr lang="en-US"/>
              <a:t>Writing Faith Development Narratives</a:t>
            </a:r>
          </a:p>
        </p:txBody>
      </p:sp>
      <p:sp>
        <p:nvSpPr>
          <p:cNvPr id="5" name="Slide Number Placeholder 4"/>
          <p:cNvSpPr>
            <a:spLocks noGrp="1"/>
          </p:cNvSpPr>
          <p:nvPr>
            <p:ph type="sldNum" sz="quarter" idx="12"/>
          </p:nvPr>
        </p:nvSpPr>
        <p:spPr/>
        <p:txBody>
          <a:bodyPr/>
          <a:lstStyle/>
          <a:p>
            <a:fld id="{36B37BA4-CFA2-425C-A9C7-C4B54AEF869C}" type="slidenum">
              <a:rPr lang="en-US" smtClean="0"/>
              <a:pPr/>
              <a:t>9</a:t>
            </a:fld>
            <a:endParaRPr lang="en-US" dirty="0"/>
          </a:p>
        </p:txBody>
      </p:sp>
    </p:spTree>
    <p:extLst>
      <p:ext uri="{BB962C8B-B14F-4D97-AF65-F5344CB8AC3E}">
        <p14:creationId xmlns:p14="http://schemas.microsoft.com/office/powerpoint/2010/main" val="42128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3442</TotalTime>
  <Words>3307</Words>
  <Application>Microsoft Office PowerPoint</Application>
  <PresentationFormat>Widescreen</PresentationFormat>
  <Paragraphs>383</Paragraphs>
  <Slides>40</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Office Theme</vt:lpstr>
      <vt:lpstr>Writing Faith development narratives for pre-tenure, promotion &amp; Tenure review files</vt:lpstr>
      <vt:lpstr>Opening Scripture – 2 Corinthians 1:3-7 (CEB)</vt:lpstr>
      <vt:lpstr>Charles Wesley, “And Are We Yet Alive?” (1749)</vt:lpstr>
      <vt:lpstr>Charles Wesley, “And Are We Yet Alive?” (1749)</vt:lpstr>
      <vt:lpstr>Unison Prayer</vt:lpstr>
      <vt:lpstr>Overview</vt:lpstr>
      <vt:lpstr>Self-Introductions</vt:lpstr>
      <vt:lpstr>Goals of Today’s Workshop</vt:lpstr>
      <vt:lpstr>Goals of Today’s Workshop</vt:lpstr>
      <vt:lpstr>Goals of Today’s Workshop</vt:lpstr>
      <vt:lpstr>II. Basic Elements</vt:lpstr>
      <vt:lpstr>1. What the Faculty Handbook requires</vt:lpstr>
      <vt:lpstr>1. What the Faculty Handbook requires</vt:lpstr>
      <vt:lpstr>1. What the Faculty Handbook requires</vt:lpstr>
      <vt:lpstr>2. What the Faculty Status Committee hopes to see </vt:lpstr>
      <vt:lpstr>Preferred format for the Faith Development Essay</vt:lpstr>
      <vt:lpstr>Key Distinction:  “Mission fit” and “Professional Performance”</vt:lpstr>
      <vt:lpstr>3. Compositional Strategies</vt:lpstr>
      <vt:lpstr>Three main objectives: </vt:lpstr>
      <vt:lpstr>Three main objectives: </vt:lpstr>
      <vt:lpstr>Three main objectives: </vt:lpstr>
      <vt:lpstr>Three main objectives: </vt:lpstr>
      <vt:lpstr>Let’s take a break</vt:lpstr>
      <vt:lpstr>III. Exploring the SPU Statement of Faith</vt:lpstr>
      <vt:lpstr>The SPU Statement of Faith</vt:lpstr>
      <vt:lpstr>Preamble: Faith and Mission</vt:lpstr>
      <vt:lpstr>Two Ways of Defining Institutional Identity</vt:lpstr>
      <vt:lpstr>1. Historically Orthodox</vt:lpstr>
      <vt:lpstr>1. Historically Orthodox</vt:lpstr>
      <vt:lpstr>2. Clearly Evangelical</vt:lpstr>
      <vt:lpstr>2. Clearly Evangelical</vt:lpstr>
      <vt:lpstr>3. Distinctively Wesleyan</vt:lpstr>
      <vt:lpstr>3. Distinctively Wesleyan</vt:lpstr>
      <vt:lpstr>4. Genuinely Ecumenical</vt:lpstr>
      <vt:lpstr>4. Genuinely Ecumenical</vt:lpstr>
      <vt:lpstr>4. Genuinely Ecumenical</vt:lpstr>
      <vt:lpstr>4. Genuinely Ecumenical</vt:lpstr>
      <vt:lpstr>“Therefore…</vt:lpstr>
      <vt:lpstr>Opening sharing</vt:lpstr>
      <vt:lpstr>IV. Continue the Conversation over Lunch!</vt:lpstr>
    </vt:vector>
  </TitlesOfParts>
  <Company>SPU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Faith Statements &amp;</dc:title>
  <dc:creator>NewProfile</dc:creator>
  <cp:lastModifiedBy>Nienhuis, Dave</cp:lastModifiedBy>
  <cp:revision>227</cp:revision>
  <cp:lastPrinted>2013-09-19T15:06:24Z</cp:lastPrinted>
  <dcterms:created xsi:type="dcterms:W3CDTF">2010-08-24T15:15:00Z</dcterms:created>
  <dcterms:modified xsi:type="dcterms:W3CDTF">2021-09-16T15:33:02Z</dcterms:modified>
</cp:coreProperties>
</file>